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96" r:id="rId3"/>
  </p:sldMasterIdLst>
  <p:notesMasterIdLst>
    <p:notesMasterId r:id="rId13"/>
  </p:notesMasterIdLst>
  <p:sldIdLst>
    <p:sldId id="258" r:id="rId4"/>
    <p:sldId id="314" r:id="rId5"/>
    <p:sldId id="313" r:id="rId6"/>
    <p:sldId id="260" r:id="rId7"/>
    <p:sldId id="266" r:id="rId8"/>
    <p:sldId id="267" r:id="rId9"/>
    <p:sldId id="287" r:id="rId10"/>
    <p:sldId id="299" r:id="rId11"/>
    <p:sldId id="300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CFCDC-1AA0-4874-BF8B-A53A85920B33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C5345A-A8CD-45D6-80D9-2F4065F81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942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35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514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454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032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4192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449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180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836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0091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576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658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529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8278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8631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03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2601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812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3966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207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080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9452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418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1130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5536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0501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4028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47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120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113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483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83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3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D760-F2E7-4C8F-BC0C-401A4EA53939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45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5D760-F2E7-4C8F-BC0C-401A4EA53939}" type="datetimeFigureOut">
              <a:rPr lang="en-US" smtClean="0"/>
              <a:t>5/18/2015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6E293-7CDF-4186-BED8-337CB853F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07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217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18/05/58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5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347864" y="71319"/>
            <a:ext cx="4536504" cy="1543608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th-TH" dirty="0" smtClean="0">
                <a:solidFill>
                  <a:schemeClr val="bg1"/>
                </a:solidFill>
              </a:rPr>
              <a:t>เครือข่าย</a:t>
            </a:r>
            <a:r>
              <a:rPr lang="en-US" dirty="0" smtClean="0">
                <a:solidFill>
                  <a:schemeClr val="bg1"/>
                </a:solidFill>
              </a:rPr>
              <a:t>MCH</a:t>
            </a:r>
            <a:r>
              <a:rPr lang="th-TH" dirty="0" smtClean="0">
                <a:solidFill>
                  <a:schemeClr val="bg1"/>
                </a:solidFill>
              </a:rPr>
              <a:t/>
            </a:r>
            <a:br>
              <a:rPr lang="th-TH" dirty="0" smtClean="0">
                <a:solidFill>
                  <a:schemeClr val="bg1"/>
                </a:solidFill>
              </a:rPr>
            </a:br>
            <a:r>
              <a:rPr lang="th-TH" dirty="0" smtClean="0">
                <a:solidFill>
                  <a:schemeClr val="bg1"/>
                </a:solidFill>
              </a:rPr>
              <a:t>จังหวัดมุกดาหาร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395536" y="5157192"/>
            <a:ext cx="1656184" cy="9144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รพ.</a:t>
            </a:r>
          </a:p>
          <a:p>
            <a:pPr algn="ctr"/>
            <a:r>
              <a:rPr lang="th-TH" sz="2400" dirty="0" smtClean="0"/>
              <a:t>คำชะอี</a:t>
            </a:r>
            <a:endParaRPr lang="en-US" sz="2400" dirty="0"/>
          </a:p>
        </p:txBody>
      </p:sp>
      <p:sp>
        <p:nvSpPr>
          <p:cNvPr id="9" name="วงรี 8"/>
          <p:cNvSpPr/>
          <p:nvPr/>
        </p:nvSpPr>
        <p:spPr>
          <a:xfrm>
            <a:off x="449787" y="-47500"/>
            <a:ext cx="1656184" cy="9144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รพ ดงหลวง</a:t>
            </a:r>
            <a:endParaRPr lang="en-US" sz="2400" dirty="0"/>
          </a:p>
        </p:txBody>
      </p:sp>
      <p:sp>
        <p:nvSpPr>
          <p:cNvPr id="10" name="วงรี 9"/>
          <p:cNvSpPr/>
          <p:nvPr/>
        </p:nvSpPr>
        <p:spPr>
          <a:xfrm>
            <a:off x="395536" y="1304764"/>
            <a:ext cx="1656184" cy="9144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รพ ดอนตาล</a:t>
            </a:r>
            <a:endParaRPr lang="en-US" sz="2400" dirty="0"/>
          </a:p>
        </p:txBody>
      </p:sp>
      <p:sp>
        <p:nvSpPr>
          <p:cNvPr id="11" name="วงรี 10"/>
          <p:cNvSpPr/>
          <p:nvPr/>
        </p:nvSpPr>
        <p:spPr>
          <a:xfrm>
            <a:off x="419289" y="3824264"/>
            <a:ext cx="1656184" cy="9144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รพ.</a:t>
            </a:r>
          </a:p>
          <a:p>
            <a:pPr algn="ctr"/>
            <a:r>
              <a:rPr lang="th-TH" sz="2400" dirty="0" err="1" smtClean="0"/>
              <a:t>หว้าน</a:t>
            </a:r>
            <a:r>
              <a:rPr lang="th-TH" sz="2400" dirty="0" smtClean="0"/>
              <a:t>ใหญ่</a:t>
            </a:r>
            <a:endParaRPr lang="en-US" sz="2400" dirty="0"/>
          </a:p>
        </p:txBody>
      </p:sp>
      <p:sp>
        <p:nvSpPr>
          <p:cNvPr id="14" name="วงรี 13"/>
          <p:cNvSpPr/>
          <p:nvPr/>
        </p:nvSpPr>
        <p:spPr>
          <a:xfrm>
            <a:off x="395536" y="2581311"/>
            <a:ext cx="1656184" cy="9144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รพ.นิคมคำสร้อย</a:t>
            </a:r>
            <a:endParaRPr lang="en-US" sz="2400" dirty="0"/>
          </a:p>
        </p:txBody>
      </p:sp>
      <p:sp>
        <p:nvSpPr>
          <p:cNvPr id="1025" name="วงรี 1024"/>
          <p:cNvSpPr/>
          <p:nvPr/>
        </p:nvSpPr>
        <p:spPr>
          <a:xfrm>
            <a:off x="5687616" y="1635119"/>
            <a:ext cx="3456384" cy="1944216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/>
              <a:t>โรงพยาบาลมุกดาหาร</a:t>
            </a:r>
            <a:endParaRPr lang="en-US" sz="3200" b="1" dirty="0"/>
          </a:p>
        </p:txBody>
      </p:sp>
      <p:sp>
        <p:nvSpPr>
          <p:cNvPr id="1032" name="สี่เหลี่ยมผืนผ้า 1031"/>
          <p:cNvSpPr/>
          <p:nvPr/>
        </p:nvSpPr>
        <p:spPr>
          <a:xfrm>
            <a:off x="2729481" y="5621319"/>
            <a:ext cx="4171500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โรงพยาบาลส่งเสริมสุขภาพตำบล</a:t>
            </a:r>
            <a:r>
              <a:rPr lang="en-US" sz="2400" dirty="0" smtClean="0"/>
              <a:t>78</a:t>
            </a:r>
            <a:r>
              <a:rPr lang="th-TH" sz="2400" dirty="0" smtClean="0"/>
              <a:t>แห่ง</a:t>
            </a:r>
          </a:p>
        </p:txBody>
      </p:sp>
      <p:cxnSp>
        <p:nvCxnSpPr>
          <p:cNvPr id="1041" name="ตัวเชื่อมต่อตรง 1040"/>
          <p:cNvCxnSpPr>
            <a:stCxn id="6" idx="6"/>
          </p:cNvCxnSpPr>
          <p:nvPr/>
        </p:nvCxnSpPr>
        <p:spPr>
          <a:xfrm>
            <a:off x="2051720" y="5614392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ตัวเชื่อมต่อตรง 1042"/>
          <p:cNvCxnSpPr>
            <a:stCxn id="11" idx="6"/>
          </p:cNvCxnSpPr>
          <p:nvPr/>
        </p:nvCxnSpPr>
        <p:spPr>
          <a:xfrm>
            <a:off x="2075473" y="4281464"/>
            <a:ext cx="4082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ตัวเชื่อมต่อตรง 1044"/>
          <p:cNvCxnSpPr>
            <a:stCxn id="14" idx="6"/>
          </p:cNvCxnSpPr>
          <p:nvPr/>
        </p:nvCxnSpPr>
        <p:spPr>
          <a:xfrm>
            <a:off x="2051720" y="3038511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7" name="ตัวเชื่อมต่อตรง 1046"/>
          <p:cNvCxnSpPr>
            <a:stCxn id="10" idx="6"/>
          </p:cNvCxnSpPr>
          <p:nvPr/>
        </p:nvCxnSpPr>
        <p:spPr>
          <a:xfrm>
            <a:off x="2051720" y="1761964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9" name="ตัวเชื่อมต่อตรง 1048"/>
          <p:cNvCxnSpPr/>
          <p:nvPr/>
        </p:nvCxnSpPr>
        <p:spPr>
          <a:xfrm>
            <a:off x="2075473" y="579628"/>
            <a:ext cx="4082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1" name="ตัวเชื่อมต่อตรง 1050"/>
          <p:cNvCxnSpPr/>
          <p:nvPr/>
        </p:nvCxnSpPr>
        <p:spPr>
          <a:xfrm flipV="1">
            <a:off x="2483768" y="579628"/>
            <a:ext cx="0" cy="5034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9" name="ลูกศรเชื่อมต่อแบบตรง 1058"/>
          <p:cNvCxnSpPr>
            <a:endCxn id="1025" idx="2"/>
          </p:cNvCxnSpPr>
          <p:nvPr/>
        </p:nvCxnSpPr>
        <p:spPr>
          <a:xfrm flipV="1">
            <a:off x="2480357" y="2607227"/>
            <a:ext cx="3207259" cy="380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3" name="สี่เหลี่ยมผืนผ้า 1062"/>
          <p:cNvSpPr/>
          <p:nvPr/>
        </p:nvSpPr>
        <p:spPr>
          <a:xfrm>
            <a:off x="429732" y="6335664"/>
            <a:ext cx="2095445" cy="40011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FFFF00"/>
                </a:solidFill>
              </a:rPr>
              <a:t>ประชากร </a:t>
            </a:r>
            <a:r>
              <a:rPr lang="en-US" sz="2000" b="1" dirty="0" smtClean="0">
                <a:solidFill>
                  <a:srgbClr val="FFFF00"/>
                </a:solidFill>
              </a:rPr>
              <a:t>340000 </a:t>
            </a:r>
            <a:r>
              <a:rPr lang="th-TH" sz="2000" b="1" dirty="0">
                <a:solidFill>
                  <a:srgbClr val="FFFF00"/>
                </a:solidFill>
              </a:rPr>
              <a:t>คน </a:t>
            </a:r>
            <a:endParaRPr lang="en-US" sz="2000" b="1" dirty="0">
              <a:solidFill>
                <a:srgbClr val="FFFF00"/>
              </a:solidFill>
            </a:endParaRPr>
          </a:p>
        </p:txBody>
      </p:sp>
      <p:cxnSp>
        <p:nvCxnSpPr>
          <p:cNvPr id="1065" name="ลูกศรเชื่อมต่อแบบตรง 1064"/>
          <p:cNvCxnSpPr/>
          <p:nvPr/>
        </p:nvCxnSpPr>
        <p:spPr>
          <a:xfrm flipV="1">
            <a:off x="6228184" y="5202381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7" name="หัวใจ 1066"/>
          <p:cNvSpPr/>
          <p:nvPr/>
        </p:nvSpPr>
        <p:spPr>
          <a:xfrm>
            <a:off x="7164288" y="390364"/>
            <a:ext cx="1224136" cy="914400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70" name="ลูกศรเชื่อมต่อแบบตรง 1069"/>
          <p:cNvCxnSpPr/>
          <p:nvPr/>
        </p:nvCxnSpPr>
        <p:spPr>
          <a:xfrm flipV="1">
            <a:off x="6228400" y="3064284"/>
            <a:ext cx="206792" cy="2961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วงรี 23"/>
          <p:cNvSpPr/>
          <p:nvPr/>
        </p:nvSpPr>
        <p:spPr>
          <a:xfrm>
            <a:off x="2590901" y="4564152"/>
            <a:ext cx="1656184" cy="9144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/>
              <a:t>รพ.</a:t>
            </a:r>
          </a:p>
          <a:p>
            <a:pPr algn="ctr"/>
            <a:r>
              <a:rPr lang="th-TH" sz="2400" dirty="0" smtClean="0"/>
              <a:t>หนองสูง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2239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bcdn-sphotos-e-a.akamaihd.net/hphotos-ak-xpf1/v/t1.0-9/11012948_10205451003528295_7398159784084300045_n.jpg?oh=b86e0f310d7253e79b873c992ed5c986&amp;oe=55C5C0C0&amp;__gda__=1442988735_3880692cedfab039810b946a7e9e3b6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0621"/>
            <a:ext cx="4895782" cy="652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75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bcdn-sphotos-c-a.akamaihd.net/hphotos-ak-xpa1/v/t1.0-9/10407494_10205451003328290_5500560632923912690_n.jpg?oh=c7fc30413e422fdb8b367dbe8710f398&amp;oe=55C0D79A&amp;__gda__=1443697036_d162f11ea4c09c636adb9cded13383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8640"/>
            <a:ext cx="5345832" cy="712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7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ข้าวหลามตัด 22"/>
          <p:cNvSpPr/>
          <p:nvPr/>
        </p:nvSpPr>
        <p:spPr>
          <a:xfrm>
            <a:off x="1331640" y="5805264"/>
            <a:ext cx="1584176" cy="720080"/>
          </a:xfrm>
          <a:prstGeom prst="diamon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084168" y="171202"/>
            <a:ext cx="2808312" cy="89255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800" b="1" dirty="0">
                <a:solidFill>
                  <a:prstClr val="black"/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ทีมหมอครอบครัว </a:t>
            </a:r>
            <a:r>
              <a:rPr lang="th-TH" sz="2400" b="1" dirty="0">
                <a:solidFill>
                  <a:prstClr val="black"/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/>
            </a:r>
            <a:br>
              <a:rPr lang="th-TH" sz="2400" b="1" dirty="0">
                <a:solidFill>
                  <a:prstClr val="black"/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</a:br>
            <a:r>
              <a:rPr lang="en-US" sz="2400" b="1" dirty="0">
                <a:solidFill>
                  <a:prstClr val="black"/>
                </a:solidFill>
                <a:latin typeface="DilleniaUPC" panose="02020603050405020304" pitchFamily="18" charset="-34"/>
                <a:cs typeface="DilleniaUPC" panose="02020603050405020304" pitchFamily="18" charset="-34"/>
              </a:rPr>
              <a:t>MCH Family Care Team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332656"/>
            <a:ext cx="4968552" cy="64633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solidFill>
                  <a:prstClr val="white"/>
                </a:solidFill>
              </a:rPr>
              <a:t>ผังการดูแลหญิง</a:t>
            </a:r>
            <a:r>
              <a:rPr lang="th-TH" sz="3600" b="1" dirty="0" smtClean="0">
                <a:solidFill>
                  <a:prstClr val="white"/>
                </a:solidFill>
              </a:rPr>
              <a:t>ตั้งครรภ์</a:t>
            </a:r>
            <a:endParaRPr lang="th-TH" sz="3600" b="1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340768"/>
            <a:ext cx="2880320" cy="5232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หญิงตั้งครรภ์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568" y="2185700"/>
            <a:ext cx="2880320" cy="46166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prstClr val="black"/>
                </a:solidFill>
              </a:rPr>
              <a:t>แกนนำ/</a:t>
            </a:r>
            <a:r>
              <a:rPr lang="th-TH" sz="2400" b="1" dirty="0" err="1">
                <a:solidFill>
                  <a:prstClr val="black"/>
                </a:solidFill>
              </a:rPr>
              <a:t>อสม</a:t>
            </a:r>
            <a:r>
              <a:rPr lang="th-TH" sz="2400" b="1" dirty="0">
                <a:solidFill>
                  <a:prstClr val="black"/>
                </a:solidFill>
              </a:rPr>
              <a:t>/หมอครอบครัว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568" y="3121804"/>
            <a:ext cx="2880320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รพสต.</a:t>
            </a:r>
            <a:r>
              <a:rPr lang="en-US" sz="2800" b="1" dirty="0">
                <a:solidFill>
                  <a:prstClr val="black"/>
                </a:solidFill>
              </a:rPr>
              <a:t>/</a:t>
            </a:r>
            <a:r>
              <a:rPr lang="th-TH" sz="2800" b="1" dirty="0">
                <a:solidFill>
                  <a:prstClr val="black"/>
                </a:solidFill>
              </a:rPr>
              <a:t>ฝากครรภ์คุณภาพ/โรงเรียนพ่อแม่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2910" y="4286256"/>
            <a:ext cx="288032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OPD </a:t>
            </a:r>
            <a:r>
              <a:rPr lang="th-TH" sz="2800" b="1" dirty="0">
                <a:solidFill>
                  <a:prstClr val="black"/>
                </a:solidFill>
              </a:rPr>
              <a:t>สูติกรรม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3568" y="5066020"/>
            <a:ext cx="288032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สูติแพทย์</a:t>
            </a:r>
          </a:p>
        </p:txBody>
      </p:sp>
      <p:cxnSp>
        <p:nvCxnSpPr>
          <p:cNvPr id="12" name="ลูกศรเชื่อมต่อแบบตรง 11"/>
          <p:cNvCxnSpPr>
            <a:stCxn id="7" idx="2"/>
            <a:endCxn id="8" idx="0"/>
          </p:cNvCxnSpPr>
          <p:nvPr/>
        </p:nvCxnSpPr>
        <p:spPr>
          <a:xfrm rot="5400000">
            <a:off x="1886509" y="2884584"/>
            <a:ext cx="474439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>
            <a:stCxn id="9" idx="2"/>
          </p:cNvCxnSpPr>
          <p:nvPr/>
        </p:nvCxnSpPr>
        <p:spPr>
          <a:xfrm rot="16200000" flipH="1">
            <a:off x="1964874" y="4927671"/>
            <a:ext cx="256544" cy="201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 rot="5400000">
            <a:off x="1928960" y="4071776"/>
            <a:ext cx="338271" cy="528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ตัวเชื่อมต่อตรง 15"/>
          <p:cNvCxnSpPr>
            <a:stCxn id="7" idx="3"/>
          </p:cNvCxnSpPr>
          <p:nvPr/>
        </p:nvCxnSpPr>
        <p:spPr>
          <a:xfrm flipV="1">
            <a:off x="3563888" y="2416532"/>
            <a:ext cx="593442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139952" y="1700808"/>
            <a:ext cx="489654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ค้นหา,ตรวจประเมินเบื้องต้น,บันทึกรายงาน,</a:t>
            </a:r>
          </a:p>
          <a:p>
            <a:pPr algn="ctr"/>
            <a:r>
              <a:rPr lang="th-TH" sz="2800" b="1" dirty="0">
                <a:solidFill>
                  <a:prstClr val="black"/>
                </a:solidFill>
              </a:rPr>
              <a:t>ส่งต่อผู้รับบริการ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39952" y="2780928"/>
            <a:ext cx="489654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ตรวจประเมินตามมาตรฐาน,บันทึกรายงาน,</a:t>
            </a:r>
          </a:p>
          <a:p>
            <a:pPr algn="ctr"/>
            <a:r>
              <a:rPr lang="th-TH" sz="2800" b="1" dirty="0">
                <a:solidFill>
                  <a:prstClr val="black"/>
                </a:solidFill>
              </a:rPr>
              <a:t>ส่งต่อผู้รับบริการ</a:t>
            </a:r>
          </a:p>
        </p:txBody>
      </p:sp>
      <p:cxnSp>
        <p:nvCxnSpPr>
          <p:cNvPr id="19" name="ตัวเชื่อมต่อตรง 18"/>
          <p:cNvCxnSpPr/>
          <p:nvPr/>
        </p:nvCxnSpPr>
        <p:spPr>
          <a:xfrm>
            <a:off x="3563888" y="3383414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157330" y="3861048"/>
            <a:ext cx="4896544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prstClr val="black"/>
                </a:solidFill>
              </a:rPr>
              <a:t>ตรวจตามเกณฑ์มาตรฐานการฝากครรภ์คุณภาพ</a:t>
            </a:r>
          </a:p>
          <a:p>
            <a:pPr algn="ctr"/>
            <a:r>
              <a:rPr lang="th-TH" sz="2400" b="1" dirty="0">
                <a:solidFill>
                  <a:prstClr val="black"/>
                </a:solidFill>
              </a:rPr>
              <a:t>ตั้งครรภ์ภาวะเสี่ยงสูงตามเกณฑ์</a:t>
            </a:r>
          </a:p>
        </p:txBody>
      </p:sp>
      <p:cxnSp>
        <p:nvCxnSpPr>
          <p:cNvPr id="21" name="ตัวเชื่อมต่อตรง 20"/>
          <p:cNvCxnSpPr/>
          <p:nvPr/>
        </p:nvCxnSpPr>
        <p:spPr>
          <a:xfrm>
            <a:off x="3563888" y="4376066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533967" y="5877272"/>
            <a:ext cx="1188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ผิดปกติ</a:t>
            </a:r>
            <a:r>
              <a:rPr lang="en-US" sz="2800" b="1" dirty="0">
                <a:solidFill>
                  <a:prstClr val="black"/>
                </a:solidFill>
              </a:rPr>
              <a:t>?</a:t>
            </a:r>
            <a:endParaRPr lang="th-TH" sz="2800" b="1" dirty="0">
              <a:solidFill>
                <a:prstClr val="black"/>
              </a:solidFill>
            </a:endParaRPr>
          </a:p>
        </p:txBody>
      </p:sp>
      <p:cxnSp>
        <p:nvCxnSpPr>
          <p:cNvPr id="25" name="ตัวเชื่อมต่อตรง 24"/>
          <p:cNvCxnSpPr>
            <a:stCxn id="10" idx="2"/>
            <a:endCxn id="23" idx="0"/>
          </p:cNvCxnSpPr>
          <p:nvPr/>
        </p:nvCxnSpPr>
        <p:spPr>
          <a:xfrm>
            <a:off x="2123728" y="5589240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ตัวเชื่อมต่อตรง 26"/>
          <p:cNvCxnSpPr>
            <a:stCxn id="23" idx="1"/>
          </p:cNvCxnSpPr>
          <p:nvPr/>
        </p:nvCxnSpPr>
        <p:spPr>
          <a:xfrm flipH="1">
            <a:off x="395536" y="6165304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>
            <a:stCxn id="23" idx="3"/>
          </p:cNvCxnSpPr>
          <p:nvPr/>
        </p:nvCxnSpPr>
        <p:spPr>
          <a:xfrm>
            <a:off x="2915816" y="6165304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 flipV="1">
            <a:off x="395536" y="3383414"/>
            <a:ext cx="0" cy="278189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ลูกศรเชื่อมต่อแบบตรง 32"/>
          <p:cNvCxnSpPr>
            <a:endCxn id="8" idx="1"/>
          </p:cNvCxnSpPr>
          <p:nvPr/>
        </p:nvCxnSpPr>
        <p:spPr>
          <a:xfrm>
            <a:off x="395536" y="3383414"/>
            <a:ext cx="288032" cy="2154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ลูกศรเชื่อมต่อแบบตรง 33"/>
          <p:cNvCxnSpPr/>
          <p:nvPr/>
        </p:nvCxnSpPr>
        <p:spPr>
          <a:xfrm flipV="1">
            <a:off x="3707904" y="4606969"/>
            <a:ext cx="0" cy="1558335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ลูกศรเชื่อมต่อแบบตรง 36"/>
          <p:cNvCxnSpPr/>
          <p:nvPr/>
        </p:nvCxnSpPr>
        <p:spPr>
          <a:xfrm flipH="1">
            <a:off x="3563888" y="4606969"/>
            <a:ext cx="14401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157330" y="4941168"/>
            <a:ext cx="4896544" cy="138499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prstClr val="black"/>
                </a:solidFill>
              </a:rPr>
              <a:t>มีสูติแพทย์ออกตรวจ </a:t>
            </a:r>
            <a:r>
              <a:rPr lang="en-US" sz="2800" b="1" dirty="0">
                <a:solidFill>
                  <a:prstClr val="black"/>
                </a:solidFill>
              </a:rPr>
              <a:t>OPD </a:t>
            </a:r>
            <a:r>
              <a:rPr lang="th-TH" sz="2800" b="1" dirty="0">
                <a:solidFill>
                  <a:prstClr val="black"/>
                </a:solidFill>
              </a:rPr>
              <a:t>ทุกวัน</a:t>
            </a:r>
          </a:p>
          <a:p>
            <a:pPr algn="ctr"/>
            <a:r>
              <a:rPr lang="th-TH" sz="2800" b="1" dirty="0">
                <a:solidFill>
                  <a:prstClr val="black"/>
                </a:solidFill>
              </a:rPr>
              <a:t>กลุ่ม </a:t>
            </a:r>
            <a:r>
              <a:rPr lang="en-US" sz="2800" b="1" dirty="0">
                <a:solidFill>
                  <a:prstClr val="black"/>
                </a:solidFill>
              </a:rPr>
              <a:t>HRP </a:t>
            </a:r>
            <a:r>
              <a:rPr lang="th-TH" sz="2800" b="1" dirty="0">
                <a:solidFill>
                  <a:prstClr val="black"/>
                </a:solidFill>
              </a:rPr>
              <a:t>ส่งได้ทุกวัน</a:t>
            </a:r>
          </a:p>
          <a:p>
            <a:pPr algn="ctr"/>
            <a:r>
              <a:rPr lang="th-TH" sz="2800" b="1" dirty="0">
                <a:solidFill>
                  <a:prstClr val="black"/>
                </a:solidFill>
              </a:rPr>
              <a:t>ฝากครรภ์คุณภาพส่งตามวันที่</a:t>
            </a:r>
            <a:r>
              <a:rPr lang="th-TH" sz="2800" b="1" dirty="0" smtClean="0">
                <a:solidFill>
                  <a:prstClr val="black"/>
                </a:solidFill>
              </a:rPr>
              <a:t>กำหนด</a:t>
            </a:r>
            <a:endParaRPr lang="th-TH" sz="2800" b="1" dirty="0">
              <a:solidFill>
                <a:prstClr val="black"/>
              </a:solidFill>
            </a:endParaRPr>
          </a:p>
        </p:txBody>
      </p:sp>
      <p:cxnSp>
        <p:nvCxnSpPr>
          <p:cNvPr id="39" name="ลูกศรเชื่อมต่อแบบตรง 38"/>
          <p:cNvCxnSpPr>
            <a:stCxn id="6" idx="2"/>
            <a:endCxn id="7" idx="0"/>
          </p:cNvCxnSpPr>
          <p:nvPr/>
        </p:nvCxnSpPr>
        <p:spPr>
          <a:xfrm>
            <a:off x="2123728" y="1863988"/>
            <a:ext cx="0" cy="321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91780" y="5765194"/>
            <a:ext cx="1188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</a:rPr>
              <a:t>ผิดปกติ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53702" y="5760453"/>
            <a:ext cx="1188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prstClr val="black"/>
                </a:solidFill>
              </a:rPr>
              <a:t>ปกติ</a:t>
            </a:r>
          </a:p>
        </p:txBody>
      </p:sp>
      <p:pic>
        <p:nvPicPr>
          <p:cNvPr id="48" name="รูปภาพ 47" descr="F:\1472038_709377382419193_1319277205_n[1].jpg"/>
          <p:cNvPicPr/>
          <p:nvPr/>
        </p:nvPicPr>
        <p:blipFill>
          <a:blip r:embed="rId2"/>
          <a:srcRect l="14173" t="7087" r="16535" b="9449"/>
          <a:stretch>
            <a:fillRect/>
          </a:stretch>
        </p:blipFill>
        <p:spPr bwMode="auto">
          <a:xfrm>
            <a:off x="5688200" y="116632"/>
            <a:ext cx="684000" cy="792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รูปภาพ 48"/>
          <p:cNvPicPr/>
          <p:nvPr/>
        </p:nvPicPr>
        <p:blipFill>
          <a:blip r:embed="rId3" cstate="print"/>
          <a:srcRect l="14961" t="3150" r="14961" b="3150"/>
          <a:stretch>
            <a:fillRect/>
          </a:stretch>
        </p:blipFill>
        <p:spPr>
          <a:xfrm>
            <a:off x="8451712" y="172437"/>
            <a:ext cx="684000" cy="684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3314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50000"/>
            </a:schemeClr>
          </a:solidFill>
        </p:spPr>
        <p:txBody>
          <a:bodyPr/>
          <a:lstStyle/>
          <a:p>
            <a:r>
              <a:rPr lang="th-TH" dirty="0" smtClean="0">
                <a:solidFill>
                  <a:srgbClr val="FFFF00"/>
                </a:solidFill>
              </a:rPr>
              <a:t>ระบบการบริการให้คำปรึกษาและรับส่งต่อ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683568" y="1599536"/>
            <a:ext cx="223224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prstClr val="black"/>
                </a:solidFill>
              </a:rPr>
              <a:t>รพ.ชุมชน</a:t>
            </a:r>
            <a:r>
              <a:rPr lang="th-TH" sz="2400" dirty="0" err="1">
                <a:solidFill>
                  <a:prstClr val="black"/>
                </a:solidFill>
              </a:rPr>
              <a:t>มีเค</a:t>
            </a:r>
            <a:r>
              <a:rPr lang="th-TH" sz="2400" dirty="0">
                <a:solidFill>
                  <a:prstClr val="black"/>
                </a:solidFill>
              </a:rPr>
              <a:t>สมีปัญหาหรือต้องการ</a:t>
            </a:r>
            <a:r>
              <a:rPr lang="th-TH" sz="2400" dirty="0" smtClean="0">
                <a:solidFill>
                  <a:prstClr val="black"/>
                </a:solidFill>
              </a:rPr>
              <a:t>ส่ง</a:t>
            </a:r>
            <a:r>
              <a:rPr lang="th-TH" sz="2400" dirty="0">
                <a:solidFill>
                  <a:prstClr val="black"/>
                </a:solidFill>
              </a:rPr>
              <a:t>ต่อ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677202"/>
            <a:ext cx="23288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518" y="1434377"/>
            <a:ext cx="23288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81" y="2721156"/>
            <a:ext cx="2328863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40801"/>
            <a:ext cx="2832919" cy="1288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50" y="5552801"/>
            <a:ext cx="260453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044" y="3762861"/>
            <a:ext cx="3159844" cy="2295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957" y="1551117"/>
            <a:ext cx="2971291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ลูกศรเชื่อมต่อแบบตรง 7"/>
          <p:cNvCxnSpPr>
            <a:stCxn id="4" idx="3"/>
          </p:cNvCxnSpPr>
          <p:nvPr/>
        </p:nvCxnSpPr>
        <p:spPr>
          <a:xfrm>
            <a:off x="2915816" y="2056736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939245" y="1758577"/>
            <a:ext cx="27655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>
                <a:solidFill>
                  <a:prstClr val="black"/>
                </a:solidFill>
              </a:rPr>
              <a:t>โทรปรึกษาสูติแพทย์เวรโดยตรง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3623" y="2995942"/>
            <a:ext cx="1281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err="1">
                <a:solidFill>
                  <a:prstClr val="black"/>
                </a:solidFill>
              </a:rPr>
              <a:t>เคส</a:t>
            </a:r>
            <a:r>
              <a:rPr lang="th-TH" sz="2400" dirty="0">
                <a:solidFill>
                  <a:prstClr val="black"/>
                </a:solidFill>
              </a:rPr>
              <a:t>ไม่ฉุกเฉิน</a:t>
            </a:r>
            <a:endParaRPr lang="en-US" sz="2400" dirty="0">
              <a:solidFill>
                <a:prstClr val="black"/>
              </a:solidFill>
            </a:endParaRPr>
          </a:p>
        </p:txBody>
      </p:sp>
      <p:cxnSp>
        <p:nvCxnSpPr>
          <p:cNvPr id="13" name="ลูกศรเชื่อมต่อแบบตรง 12"/>
          <p:cNvCxnSpPr>
            <a:stCxn id="2058" idx="3"/>
            <a:endCxn id="2056" idx="1"/>
          </p:cNvCxnSpPr>
          <p:nvPr/>
        </p:nvCxnSpPr>
        <p:spPr>
          <a:xfrm flipV="1">
            <a:off x="3041744" y="3182821"/>
            <a:ext cx="666160" cy="439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002699" y="2721156"/>
            <a:ext cx="1635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solidFill>
                  <a:prstClr val="black"/>
                </a:solidFill>
              </a:rPr>
              <a:t>คลินิกครรภ์เสี่ยงสูงเวลาราชการไม่ต้องแจ้งสูติแพทย์รับทุกวัน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5330" y="3926743"/>
            <a:ext cx="24625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err="1">
                <a:solidFill>
                  <a:prstClr val="black"/>
                </a:solidFill>
              </a:rPr>
              <a:t>เคส</a:t>
            </a:r>
            <a:r>
              <a:rPr lang="th-TH" sz="2400" dirty="0">
                <a:solidFill>
                  <a:prstClr val="black"/>
                </a:solidFill>
              </a:rPr>
              <a:t>ฉุกเฉินโทรแจ้งสูติแพทย์</a:t>
            </a:r>
          </a:p>
          <a:p>
            <a:r>
              <a:rPr lang="th-TH" sz="2400" dirty="0">
                <a:solidFill>
                  <a:prstClr val="black"/>
                </a:solidFill>
              </a:rPr>
              <a:t>และโทรแจ้งห้องคลอด</a:t>
            </a:r>
          </a:p>
          <a:p>
            <a:r>
              <a:rPr lang="th-TH" sz="2400" dirty="0">
                <a:solidFill>
                  <a:prstClr val="black"/>
                </a:solidFill>
              </a:rPr>
              <a:t>และห้องฉุกเฉิน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19946" y="1755329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solidFill>
                  <a:prstClr val="black"/>
                </a:solidFill>
              </a:rPr>
              <a:t>ส่งห้องคลอดโดยตรง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16375" y="3864173"/>
            <a:ext cx="216277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Fetal distress</a:t>
            </a:r>
          </a:p>
          <a:p>
            <a:r>
              <a:rPr lang="en-US" dirty="0">
                <a:solidFill>
                  <a:prstClr val="black"/>
                </a:solidFill>
              </a:rPr>
              <a:t>CPD</a:t>
            </a:r>
          </a:p>
          <a:p>
            <a:r>
              <a:rPr lang="en-US" dirty="0">
                <a:solidFill>
                  <a:prstClr val="black"/>
                </a:solidFill>
              </a:rPr>
              <a:t>APH</a:t>
            </a:r>
          </a:p>
          <a:p>
            <a:r>
              <a:rPr lang="en-US" dirty="0">
                <a:solidFill>
                  <a:prstClr val="black"/>
                </a:solidFill>
              </a:rPr>
              <a:t>PPH</a:t>
            </a:r>
          </a:p>
          <a:p>
            <a:r>
              <a:rPr lang="en-US" dirty="0">
                <a:solidFill>
                  <a:prstClr val="black"/>
                </a:solidFill>
              </a:rPr>
              <a:t>Prolapsed cord</a:t>
            </a:r>
            <a:endParaRPr lang="th-TH" dirty="0">
              <a:solidFill>
                <a:prstClr val="black"/>
              </a:solidFill>
            </a:endParaRPr>
          </a:p>
          <a:p>
            <a:r>
              <a:rPr lang="th-TH" dirty="0">
                <a:solidFill>
                  <a:prstClr val="black"/>
                </a:solidFill>
              </a:rPr>
              <a:t>ท่าผิดปกติ</a:t>
            </a:r>
          </a:p>
          <a:p>
            <a:r>
              <a:rPr lang="th-TH" dirty="0">
                <a:solidFill>
                  <a:prstClr val="black"/>
                </a:solidFill>
              </a:rPr>
              <a:t>หรืออื่นๆที่ต้องการคลอดเร่งด่วน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23" name="ลูกศรเชื่อมต่อแบบตรง 22"/>
          <p:cNvCxnSpPr/>
          <p:nvPr/>
        </p:nvCxnSpPr>
        <p:spPr>
          <a:xfrm flipV="1">
            <a:off x="2996850" y="4585239"/>
            <a:ext cx="193509" cy="12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92431" y="5873753"/>
            <a:ext cx="2175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solidFill>
                  <a:prstClr val="black"/>
                </a:solidFill>
              </a:rPr>
              <a:t>ฉุกเฉินอื่นๆประเมินที่ห้องฉุกเฉิน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28" name="ลูกศรเชื่อมต่อแบบตรง 27"/>
          <p:cNvCxnSpPr/>
          <p:nvPr/>
        </p:nvCxnSpPr>
        <p:spPr>
          <a:xfrm>
            <a:off x="1754183" y="5229678"/>
            <a:ext cx="0" cy="3513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วงรี 30"/>
          <p:cNvSpPr/>
          <p:nvPr/>
        </p:nvSpPr>
        <p:spPr>
          <a:xfrm>
            <a:off x="6297888" y="3612484"/>
            <a:ext cx="2746237" cy="3234387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prstClr val="black"/>
                </a:solidFill>
              </a:rPr>
              <a:t>กรณีต้องการผ่าตัดเร่งด่วนโทรแจ้งห้อง</a:t>
            </a:r>
            <a:r>
              <a:rPr lang="th-TH" dirty="0" smtClean="0">
                <a:solidFill>
                  <a:prstClr val="black"/>
                </a:solidFill>
              </a:rPr>
              <a:t>ผ่าตัดคลังเลือดและกุมารแพทย์เตรียมพร้อม</a:t>
            </a:r>
            <a:r>
              <a:rPr lang="th-TH" dirty="0">
                <a:solidFill>
                  <a:prstClr val="black"/>
                </a:solidFill>
              </a:rPr>
              <a:t>ก่อนเพื่อรอรับการส่งต่อเช่น</a:t>
            </a:r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>
                <a:solidFill>
                  <a:prstClr val="black"/>
                </a:solidFill>
              </a:rPr>
              <a:t>-Prolapsed cord</a:t>
            </a:r>
            <a:endParaRPr lang="th-TH" dirty="0">
              <a:solidFill>
                <a:prstClr val="black"/>
              </a:solidFill>
            </a:endParaRPr>
          </a:p>
          <a:p>
            <a:pPr algn="ctr"/>
            <a:r>
              <a:rPr lang="en-US" dirty="0">
                <a:solidFill>
                  <a:prstClr val="black"/>
                </a:solidFill>
              </a:rPr>
              <a:t>-Severe fetal distress</a:t>
            </a:r>
          </a:p>
          <a:p>
            <a:pPr algn="ctr"/>
            <a:r>
              <a:rPr lang="en-US" dirty="0">
                <a:solidFill>
                  <a:prstClr val="black"/>
                </a:solidFill>
              </a:rPr>
              <a:t>-</a:t>
            </a:r>
            <a:r>
              <a:rPr lang="en-US" dirty="0" smtClean="0">
                <a:solidFill>
                  <a:prstClr val="black"/>
                </a:solidFill>
              </a:rPr>
              <a:t>PPH</a:t>
            </a:r>
            <a:r>
              <a:rPr lang="th-TH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 with retained placenta</a:t>
            </a:r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dirty="0">
                <a:solidFill>
                  <a:prstClr val="black"/>
                </a:solidFill>
              </a:rPr>
              <a:t>-Ruptured ectopic</a:t>
            </a:r>
          </a:p>
        </p:txBody>
      </p:sp>
      <p:sp>
        <p:nvSpPr>
          <p:cNvPr id="2067" name="วงรี 2066"/>
          <p:cNvSpPr/>
          <p:nvPr/>
        </p:nvSpPr>
        <p:spPr>
          <a:xfrm>
            <a:off x="4363370" y="6039341"/>
            <a:ext cx="1815775" cy="72973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Fast tract</a:t>
            </a:r>
          </a:p>
        </p:txBody>
      </p:sp>
      <p:sp>
        <p:nvSpPr>
          <p:cNvPr id="2070" name="ลูกศรขวา 2069"/>
          <p:cNvSpPr/>
          <p:nvPr/>
        </p:nvSpPr>
        <p:spPr>
          <a:xfrm>
            <a:off x="3134685" y="6243085"/>
            <a:ext cx="1228686" cy="180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76" name="ตัวเชื่อมต่อตรง 2075"/>
          <p:cNvCxnSpPr/>
          <p:nvPr/>
        </p:nvCxnSpPr>
        <p:spPr>
          <a:xfrm flipV="1">
            <a:off x="6036767" y="6058419"/>
            <a:ext cx="479449" cy="184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0" name="ลูกศรเชื่อมต่อแบบตรง 2079"/>
          <p:cNvCxnSpPr/>
          <p:nvPr/>
        </p:nvCxnSpPr>
        <p:spPr>
          <a:xfrm flipV="1">
            <a:off x="6179145" y="2404627"/>
            <a:ext cx="1040801" cy="14595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82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374" y="2599164"/>
            <a:ext cx="18415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86" name="ลูกศรลง 2085"/>
          <p:cNvSpPr/>
          <p:nvPr/>
        </p:nvSpPr>
        <p:spPr>
          <a:xfrm>
            <a:off x="7892124" y="2404627"/>
            <a:ext cx="82351" cy="1577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88" name="ตัวเชื่อมต่อตรง 2087"/>
          <p:cNvCxnSpPr>
            <a:stCxn id="2082" idx="2"/>
          </p:cNvCxnSpPr>
          <p:nvPr/>
        </p:nvCxnSpPr>
        <p:spPr>
          <a:xfrm>
            <a:off x="7892124" y="3348464"/>
            <a:ext cx="0" cy="2960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760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50000"/>
            </a:schemeClr>
          </a:solidFill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th-TH" sz="3200" b="1" dirty="0" smtClean="0">
                <a:solidFill>
                  <a:prstClr val="black"/>
                </a:solidFill>
                <a:ea typeface="Calibri"/>
                <a:cs typeface="TH SarabunPSK"/>
              </a:rPr>
              <a:t/>
            </a:r>
            <a:br>
              <a:rPr lang="th-TH" sz="3200" b="1" dirty="0" smtClean="0">
                <a:solidFill>
                  <a:prstClr val="black"/>
                </a:solidFill>
                <a:ea typeface="Calibri"/>
                <a:cs typeface="TH SarabunPSK"/>
              </a:rPr>
            </a:br>
            <a:r>
              <a:rPr lang="th-TH" sz="3200" b="1" dirty="0" smtClean="0">
                <a:solidFill>
                  <a:srgbClr val="FFFF00"/>
                </a:solidFill>
                <a:ea typeface="Calibri"/>
                <a:cs typeface="TH SarabunPSK"/>
              </a:rPr>
              <a:t>ข้อจำกัด</a:t>
            </a:r>
            <a:r>
              <a:rPr lang="th-TH" sz="3200" b="1" dirty="0">
                <a:solidFill>
                  <a:srgbClr val="FFFF00"/>
                </a:solidFill>
                <a:ea typeface="Calibri"/>
                <a:cs typeface="TH SarabunPSK"/>
              </a:rPr>
              <a:t>ในการับ </a:t>
            </a:r>
            <a:r>
              <a:rPr lang="en-US" sz="3200" b="1" dirty="0">
                <a:solidFill>
                  <a:srgbClr val="FFFF00"/>
                </a:solidFill>
                <a:latin typeface="TH SarabunPSK"/>
                <a:ea typeface="Calibri"/>
                <a:cs typeface="Cordia New"/>
              </a:rPr>
              <a:t>Refer </a:t>
            </a:r>
            <a:r>
              <a:rPr lang="th-TH" sz="3200" b="1" dirty="0">
                <a:solidFill>
                  <a:srgbClr val="FFFF00"/>
                </a:solidFill>
                <a:latin typeface="TH SarabunPSK"/>
                <a:ea typeface="Calibri"/>
                <a:cs typeface="Cordia New"/>
              </a:rPr>
              <a:t>( ไม่สามารถ</a:t>
            </a:r>
            <a:r>
              <a:rPr lang="th-TH" sz="3200" b="1" dirty="0" smtClean="0">
                <a:solidFill>
                  <a:srgbClr val="FFFF00"/>
                </a:solidFill>
                <a:latin typeface="TH SarabunPSK"/>
                <a:ea typeface="Calibri"/>
                <a:cs typeface="Cordia New"/>
              </a:rPr>
              <a:t>รับส่งต่อได้ </a:t>
            </a:r>
            <a:r>
              <a:rPr lang="th-TH" sz="3200" b="1" dirty="0">
                <a:solidFill>
                  <a:srgbClr val="FFFF00"/>
                </a:solidFill>
                <a:latin typeface="TH SarabunPSK"/>
                <a:ea typeface="Calibri"/>
                <a:cs typeface="Cordia New"/>
              </a:rPr>
              <a:t>)</a:t>
            </a:r>
            <a:r>
              <a:rPr lang="en-US" sz="2000" dirty="0">
                <a:solidFill>
                  <a:srgbClr val="FFFF00"/>
                </a:solidFill>
                <a:ea typeface="Calibri"/>
                <a:cs typeface="Cordia New"/>
              </a:rPr>
              <a:t/>
            </a:r>
            <a:br>
              <a:rPr lang="en-US" sz="2000" dirty="0">
                <a:solidFill>
                  <a:srgbClr val="FFFF00"/>
                </a:solidFill>
                <a:ea typeface="Calibri"/>
                <a:cs typeface="Cordia New"/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en-US" dirty="0" smtClean="0">
                <a:ea typeface="Calibri"/>
                <a:cs typeface="TH SarabunPSK"/>
              </a:rPr>
              <a:t> </a:t>
            </a:r>
            <a:r>
              <a:rPr lang="th-TH" b="1" dirty="0" smtClean="0">
                <a:ea typeface="Calibri"/>
              </a:rPr>
              <a:t>กรณี</a:t>
            </a:r>
            <a:r>
              <a:rPr lang="th-TH" b="1" dirty="0">
                <a:ea typeface="Calibri"/>
              </a:rPr>
              <a:t>เจ็บครรภ์คลอดก่อนกำหนด อายุครรภ์น้อยกว่า 35 สัปดาห์ </a:t>
            </a:r>
            <a:endParaRPr lang="en-US" b="1" dirty="0">
              <a:ea typeface="Calibri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en-US" b="1" dirty="0" smtClean="0">
                <a:ea typeface="Calibri"/>
              </a:rPr>
              <a:t> </a:t>
            </a:r>
            <a:r>
              <a:rPr lang="th-TH" b="1" dirty="0" smtClean="0">
                <a:ea typeface="Calibri"/>
              </a:rPr>
              <a:t>ภาวะ</a:t>
            </a:r>
            <a:r>
              <a:rPr lang="th-TH" b="1" dirty="0">
                <a:ea typeface="Calibri"/>
              </a:rPr>
              <a:t>ตกเลือดรุนแรง</a:t>
            </a:r>
            <a:endParaRPr lang="en-US" b="1" dirty="0">
              <a:ea typeface="Calibri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b="1" dirty="0" smtClean="0">
                <a:ea typeface="Calibri"/>
              </a:rPr>
              <a:t>3. </a:t>
            </a:r>
            <a:r>
              <a:rPr lang="th-TH" b="1" dirty="0" smtClean="0">
                <a:ea typeface="Calibri"/>
              </a:rPr>
              <a:t>ภาวะแทรกซ้อน</a:t>
            </a:r>
            <a:r>
              <a:rPr lang="th-TH" b="1" dirty="0">
                <a:ea typeface="Calibri"/>
              </a:rPr>
              <a:t>ทางด้านอายุรก</a:t>
            </a:r>
            <a:r>
              <a:rPr lang="th-TH" b="1" dirty="0" err="1">
                <a:ea typeface="Calibri"/>
              </a:rPr>
              <a:t>รรม</a:t>
            </a:r>
            <a:r>
              <a:rPr lang="th-TH" b="1" dirty="0">
                <a:ea typeface="Calibri"/>
              </a:rPr>
              <a:t> เช่น โรคหัวใจ , โรค</a:t>
            </a:r>
            <a:r>
              <a:rPr lang="th-TH" b="1" dirty="0" smtClean="0">
                <a:ea typeface="Calibri"/>
              </a:rPr>
              <a:t>เลือด,  </a:t>
            </a:r>
            <a:r>
              <a:rPr lang="en-US" b="1" dirty="0" smtClean="0">
                <a:solidFill>
                  <a:prstClr val="black"/>
                </a:solidFill>
              </a:rPr>
              <a:t>thyroid crisis</a:t>
            </a:r>
            <a:r>
              <a:rPr lang="th-TH" b="1" dirty="0" smtClean="0">
                <a:solidFill>
                  <a:prstClr val="black"/>
                </a:solidFill>
              </a:rPr>
              <a:t> เป็นต้น</a:t>
            </a:r>
            <a:endParaRPr lang="en-US" b="1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th-TH" b="1" dirty="0" smtClean="0">
                <a:ea typeface="Calibri"/>
              </a:rPr>
              <a:t>จึง</a:t>
            </a:r>
            <a:r>
              <a:rPr lang="th-TH" b="1" dirty="0">
                <a:ea typeface="Calibri"/>
              </a:rPr>
              <a:t>เป็นเหตุผลให้แพทย์ที่ส่ง </a:t>
            </a:r>
            <a:r>
              <a:rPr lang="en-US" b="1" dirty="0">
                <a:latin typeface="TH SarabunPSK"/>
                <a:ea typeface="Calibri"/>
              </a:rPr>
              <a:t>Case </a:t>
            </a:r>
            <a:r>
              <a:rPr lang="th-TH" b="1" dirty="0">
                <a:latin typeface="TH SarabunPSK"/>
                <a:ea typeface="Calibri"/>
              </a:rPr>
              <a:t>มารับบริการรักษาต่อประสาน</a:t>
            </a:r>
            <a:r>
              <a:rPr lang="th-TH" b="1" dirty="0" smtClean="0">
                <a:latin typeface="TH SarabunPSK"/>
                <a:ea typeface="Calibri"/>
              </a:rPr>
              <a:t>ข้อมูลกับสูติแพทย์ก่อน</a:t>
            </a:r>
            <a:endParaRPr lang="en-US" b="1" dirty="0">
              <a:ea typeface="Calibri"/>
            </a:endParaRP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8972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50000"/>
            </a:schemeClr>
          </a:solidFill>
        </p:spPr>
        <p:txBody>
          <a:bodyPr/>
          <a:lstStyle/>
          <a:p>
            <a:r>
              <a:rPr lang="th-TH" dirty="0" err="1" smtClean="0">
                <a:solidFill>
                  <a:schemeClr val="bg1"/>
                </a:solidFill>
              </a:rPr>
              <a:t>เคส</a:t>
            </a:r>
            <a:r>
              <a:rPr lang="th-TH" dirty="0" smtClean="0">
                <a:solidFill>
                  <a:schemeClr val="bg1"/>
                </a:solidFill>
              </a:rPr>
              <a:t>ที่รับส่งต่อฉุกเฉินทางสูติกรรม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CPD</a:t>
            </a:r>
          </a:p>
          <a:p>
            <a:r>
              <a:rPr lang="en-US" dirty="0" smtClean="0"/>
              <a:t>Fetal distress</a:t>
            </a:r>
          </a:p>
          <a:p>
            <a:r>
              <a:rPr lang="en-US" dirty="0" smtClean="0"/>
              <a:t>Preterm labor GA &gt; 35 weeks</a:t>
            </a:r>
          </a:p>
          <a:p>
            <a:r>
              <a:rPr lang="en-US" dirty="0" smtClean="0"/>
              <a:t>Abnormal presentation with labor pain</a:t>
            </a:r>
          </a:p>
          <a:p>
            <a:r>
              <a:rPr lang="en-US" dirty="0" smtClean="0"/>
              <a:t>Previous c/s with labor pain</a:t>
            </a:r>
          </a:p>
          <a:p>
            <a:r>
              <a:rPr lang="en-US" dirty="0" smtClean="0"/>
              <a:t>Retained placenta </a:t>
            </a:r>
            <a:endParaRPr lang="th-TH" dirty="0" smtClean="0"/>
          </a:p>
          <a:p>
            <a:r>
              <a:rPr lang="en-US" dirty="0" smtClean="0"/>
              <a:t>PPH </a:t>
            </a:r>
          </a:p>
          <a:p>
            <a:r>
              <a:rPr lang="en-US" dirty="0" smtClean="0"/>
              <a:t>Prolapsed cord</a:t>
            </a:r>
          </a:p>
          <a:p>
            <a:r>
              <a:rPr lang="th-TH" b="1" dirty="0" smtClean="0"/>
              <a:t>ภาวะแทรกซ้อนหรือปัญหาจากการทำหมัน(หลังคลอด)</a:t>
            </a:r>
            <a:endParaRPr lang="en-US" b="1" dirty="0" smtClean="0"/>
          </a:p>
          <a:p>
            <a:r>
              <a:rPr lang="th-TH" b="1" dirty="0" smtClean="0"/>
              <a:t>ฯลฯ</a:t>
            </a: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542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50000"/>
            </a:schemeClr>
          </a:solidFill>
        </p:spPr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</a:rPr>
              <a:t>ข้อตกลงในการส่งต่อผู้ป่วยฉุกเฉิน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 smtClean="0"/>
              <a:t>ในรายที่ต้องผ่าตัดคลอด</a:t>
            </a:r>
          </a:p>
          <a:p>
            <a:r>
              <a:rPr lang="th-TH" sz="4000" b="1" dirty="0" smtClean="0"/>
              <a:t>งดน้ำงดอาหาร</a:t>
            </a:r>
          </a:p>
          <a:p>
            <a:r>
              <a:rPr lang="th-TH" sz="4000" b="1" dirty="0" smtClean="0"/>
              <a:t>ให้สารน้ำทางหลอดเลือด</a:t>
            </a:r>
          </a:p>
          <a:p>
            <a:r>
              <a:rPr lang="th-TH" sz="4000" b="1" dirty="0" smtClean="0"/>
              <a:t>ใส่สายสวนปัสสาวะ</a:t>
            </a:r>
          </a:p>
          <a:p>
            <a:r>
              <a:rPr lang="th-TH" sz="4000" b="1" dirty="0" smtClean="0"/>
              <a:t>แจ้งหมู่เลือดผู้ป่วย  พร้อมเจาะเลือดส่ง </a:t>
            </a:r>
            <a:r>
              <a:rPr lang="en-US" sz="4000" b="1" dirty="0" smtClean="0"/>
              <a:t>CBC </a:t>
            </a:r>
            <a:r>
              <a:rPr lang="th-TH" sz="4000" b="1" dirty="0" smtClean="0"/>
              <a:t>ไม่ต้องรอผลค่อยโทรแจ้งทีหลัง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593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50000"/>
            </a:schemeClr>
          </a:solidFill>
        </p:spPr>
        <p:txBody>
          <a:bodyPr/>
          <a:lstStyle/>
          <a:p>
            <a:r>
              <a:rPr lang="th-TH" b="1" dirty="0">
                <a:solidFill>
                  <a:schemeClr val="bg1"/>
                </a:solidFill>
              </a:rPr>
              <a:t>ข้อตกลงในการส่งต่อผู้ป่วยฉุกเฉิน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800" b="1" dirty="0" smtClean="0">
                <a:solidFill>
                  <a:prstClr val="black"/>
                </a:solidFill>
              </a:rPr>
              <a:t>-   </a:t>
            </a:r>
            <a:r>
              <a:rPr lang="th-TH" sz="2800" b="1" dirty="0" smtClean="0">
                <a:solidFill>
                  <a:prstClr val="black"/>
                </a:solidFill>
              </a:rPr>
              <a:t>กรณี</a:t>
            </a:r>
            <a:r>
              <a:rPr lang="th-TH" sz="2800" b="1" dirty="0">
                <a:solidFill>
                  <a:prstClr val="black"/>
                </a:solidFill>
              </a:rPr>
              <a:t>ตกเลือดหลังคลอดหรือรกค้างเปิด </a:t>
            </a:r>
            <a:r>
              <a:rPr lang="en-US" sz="2800" b="1" dirty="0">
                <a:solidFill>
                  <a:prstClr val="black"/>
                </a:solidFill>
              </a:rPr>
              <a:t>iv fluid 2 </a:t>
            </a:r>
            <a:r>
              <a:rPr lang="th-TH" sz="2800" b="1" dirty="0">
                <a:solidFill>
                  <a:prstClr val="black"/>
                </a:solidFill>
              </a:rPr>
              <a:t>ข้าง</a:t>
            </a:r>
          </a:p>
          <a:p>
            <a:pPr marL="0" lvl="0" indent="0">
              <a:buNone/>
            </a:pPr>
            <a:r>
              <a:rPr lang="en-US" sz="2800" b="1" dirty="0" smtClean="0">
                <a:solidFill>
                  <a:prstClr val="black"/>
                </a:solidFill>
              </a:rPr>
              <a:t>-   </a:t>
            </a:r>
            <a:r>
              <a:rPr lang="th-TH" sz="2800" b="1" dirty="0" smtClean="0">
                <a:solidFill>
                  <a:prstClr val="black"/>
                </a:solidFill>
              </a:rPr>
              <a:t>พยาบาล</a:t>
            </a:r>
            <a:r>
              <a:rPr lang="th-TH" sz="2800" b="1" dirty="0">
                <a:solidFill>
                  <a:prstClr val="black"/>
                </a:solidFill>
              </a:rPr>
              <a:t>ดูแลผู้ป่วย </a:t>
            </a:r>
            <a:r>
              <a:rPr lang="en-US" sz="2800" b="1" dirty="0">
                <a:solidFill>
                  <a:prstClr val="black"/>
                </a:solidFill>
              </a:rPr>
              <a:t>2 </a:t>
            </a:r>
            <a:r>
              <a:rPr lang="th-TH" sz="2800" b="1" dirty="0">
                <a:solidFill>
                  <a:prstClr val="black"/>
                </a:solidFill>
              </a:rPr>
              <a:t>คน</a:t>
            </a:r>
          </a:p>
          <a:p>
            <a:pPr lvl="0">
              <a:buFontTx/>
              <a:buChar char="-"/>
            </a:pPr>
            <a:r>
              <a:rPr lang="th-TH" sz="2800" b="1" dirty="0" smtClean="0">
                <a:solidFill>
                  <a:prstClr val="black"/>
                </a:solidFill>
              </a:rPr>
              <a:t>ใน</a:t>
            </a:r>
            <a:r>
              <a:rPr lang="th-TH" sz="2800" b="1" dirty="0" err="1">
                <a:solidFill>
                  <a:prstClr val="black"/>
                </a:solidFill>
              </a:rPr>
              <a:t>เคส</a:t>
            </a:r>
            <a:r>
              <a:rPr lang="th-TH" sz="2800" b="1" dirty="0">
                <a:solidFill>
                  <a:prstClr val="black"/>
                </a:solidFill>
              </a:rPr>
              <a:t>เร่งคลอดให้ </a:t>
            </a:r>
            <a:r>
              <a:rPr lang="en-US" sz="2800" b="1" dirty="0">
                <a:solidFill>
                  <a:prstClr val="black"/>
                </a:solidFill>
              </a:rPr>
              <a:t>off </a:t>
            </a:r>
            <a:r>
              <a:rPr lang="en-US" sz="2800" b="1" dirty="0" err="1">
                <a:solidFill>
                  <a:prstClr val="black"/>
                </a:solidFill>
              </a:rPr>
              <a:t>synto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th-TH" sz="2800" b="1" dirty="0">
                <a:solidFill>
                  <a:prstClr val="black"/>
                </a:solidFill>
              </a:rPr>
              <a:t>ก่อนส่ง</a:t>
            </a:r>
            <a:r>
              <a:rPr lang="th-TH" sz="2800" b="1" dirty="0" smtClean="0">
                <a:solidFill>
                  <a:prstClr val="black"/>
                </a:solidFill>
              </a:rPr>
              <a:t>ต่อ</a:t>
            </a:r>
            <a:endParaRPr lang="en-US" sz="2800" b="1" dirty="0" smtClean="0">
              <a:solidFill>
                <a:prstClr val="black"/>
              </a:solidFill>
            </a:endParaRPr>
          </a:p>
          <a:p>
            <a:pPr lvl="0">
              <a:buFontTx/>
              <a:buChar char="-"/>
            </a:pPr>
            <a:r>
              <a:rPr lang="th-TH" sz="2800" b="1" dirty="0" smtClean="0">
                <a:solidFill>
                  <a:prstClr val="black"/>
                </a:solidFill>
              </a:rPr>
              <a:t>ใน</a:t>
            </a:r>
            <a:r>
              <a:rPr lang="th-TH" sz="2800" b="1" dirty="0" err="1">
                <a:solidFill>
                  <a:prstClr val="black"/>
                </a:solidFill>
              </a:rPr>
              <a:t>เคส</a:t>
            </a:r>
            <a:r>
              <a:rPr lang="th-TH" sz="2800" b="1" dirty="0">
                <a:solidFill>
                  <a:prstClr val="black"/>
                </a:solidFill>
              </a:rPr>
              <a:t>ยับยั้งคลอดให้ </a:t>
            </a:r>
            <a:r>
              <a:rPr lang="en-US" sz="2800" b="1" dirty="0">
                <a:solidFill>
                  <a:prstClr val="black"/>
                </a:solidFill>
              </a:rPr>
              <a:t>off </a:t>
            </a:r>
            <a:r>
              <a:rPr lang="en-US" sz="2800" b="1" dirty="0" err="1">
                <a:solidFill>
                  <a:prstClr val="black"/>
                </a:solidFill>
              </a:rPr>
              <a:t>bricarnyl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th-TH" sz="2800" b="1" dirty="0">
                <a:solidFill>
                  <a:prstClr val="black"/>
                </a:solidFill>
              </a:rPr>
              <a:t>ก่อนส่ง</a:t>
            </a:r>
            <a:r>
              <a:rPr lang="th-TH" sz="2800" b="1" dirty="0" smtClean="0">
                <a:solidFill>
                  <a:prstClr val="black"/>
                </a:solidFill>
              </a:rPr>
              <a:t>ต่อ</a:t>
            </a:r>
            <a:endParaRPr lang="en-US" sz="2800" b="1" dirty="0" smtClean="0">
              <a:solidFill>
                <a:prstClr val="black"/>
              </a:solidFill>
            </a:endParaRPr>
          </a:p>
          <a:p>
            <a:pPr lvl="0">
              <a:buFontTx/>
              <a:buChar char="-"/>
            </a:pPr>
            <a:r>
              <a:rPr lang="th-TH" sz="2800" b="1" dirty="0" err="1" smtClean="0">
                <a:solidFill>
                  <a:prstClr val="black"/>
                </a:solidFill>
              </a:rPr>
              <a:t>เคส</a:t>
            </a:r>
            <a:r>
              <a:rPr lang="th-TH" sz="2800" b="1" dirty="0" smtClean="0">
                <a:solidFill>
                  <a:prstClr val="black"/>
                </a:solidFill>
              </a:rPr>
              <a:t> </a:t>
            </a:r>
            <a:r>
              <a:rPr lang="en-US" sz="2800" b="1" dirty="0">
                <a:solidFill>
                  <a:prstClr val="black"/>
                </a:solidFill>
              </a:rPr>
              <a:t>severe preeclampsia start mgso4</a:t>
            </a:r>
            <a:r>
              <a:rPr lang="th-TH" sz="2800" b="1" dirty="0">
                <a:solidFill>
                  <a:prstClr val="black"/>
                </a:solidFill>
              </a:rPr>
              <a:t> </a:t>
            </a:r>
            <a:r>
              <a:rPr lang="en-US" sz="2800" b="1" dirty="0">
                <a:solidFill>
                  <a:prstClr val="black"/>
                </a:solidFill>
              </a:rPr>
              <a:t>loading dose </a:t>
            </a:r>
            <a:r>
              <a:rPr lang="th-TH" sz="2800" b="1" dirty="0">
                <a:solidFill>
                  <a:prstClr val="black"/>
                </a:solidFill>
              </a:rPr>
              <a:t>กรณี</a:t>
            </a:r>
            <a:r>
              <a:rPr lang="en-US" sz="2800" b="1" dirty="0" err="1">
                <a:solidFill>
                  <a:prstClr val="black"/>
                </a:solidFill>
              </a:rPr>
              <a:t>maintanance</a:t>
            </a:r>
            <a:r>
              <a:rPr lang="en-US" sz="2800" b="1" dirty="0">
                <a:solidFill>
                  <a:prstClr val="black"/>
                </a:solidFill>
              </a:rPr>
              <a:t> dose</a:t>
            </a:r>
            <a:r>
              <a:rPr lang="th-TH" sz="2800" b="1" dirty="0">
                <a:solidFill>
                  <a:prstClr val="black"/>
                </a:solidFill>
              </a:rPr>
              <a:t> ในรูปของ </a:t>
            </a:r>
            <a:r>
              <a:rPr lang="en-US" sz="2800" b="1" dirty="0">
                <a:solidFill>
                  <a:prstClr val="black"/>
                </a:solidFill>
              </a:rPr>
              <a:t>iv drip </a:t>
            </a:r>
            <a:r>
              <a:rPr lang="th-TH" sz="2800" b="1" dirty="0">
                <a:solidFill>
                  <a:prstClr val="black"/>
                </a:solidFill>
              </a:rPr>
              <a:t>ต้องมี</a:t>
            </a:r>
            <a:r>
              <a:rPr lang="en-US" sz="2800" b="1" dirty="0">
                <a:solidFill>
                  <a:prstClr val="black"/>
                </a:solidFill>
              </a:rPr>
              <a:t> infusion pump </a:t>
            </a:r>
            <a:r>
              <a:rPr lang="th-TH" sz="2800" b="1" dirty="0" smtClean="0">
                <a:solidFill>
                  <a:prstClr val="black"/>
                </a:solidFill>
              </a:rPr>
              <a:t>ด้วย</a:t>
            </a:r>
            <a:endParaRPr lang="en-US" sz="2800" b="1" dirty="0" smtClean="0">
              <a:solidFill>
                <a:prstClr val="black"/>
              </a:solidFill>
            </a:endParaRPr>
          </a:p>
          <a:p>
            <a:pPr lvl="0">
              <a:buFontTx/>
              <a:buChar char="-"/>
            </a:pPr>
            <a:r>
              <a:rPr lang="th-TH" sz="2800" b="1" dirty="0" smtClean="0">
                <a:solidFill>
                  <a:prstClr val="black"/>
                </a:solidFill>
              </a:rPr>
              <a:t>ในรายทารกท่าก้นที่ปากมดลูกเปิดมากควรมีพยาบาลที่มีประสบการณ์ทำคลอดท่าก้นมาด้วย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89282694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477</Words>
  <Application>Microsoft Office PowerPoint</Application>
  <PresentationFormat>On-screen Show (4:3)</PresentationFormat>
  <Paragraphs>84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ชุดรูปแบบของ Office</vt:lpstr>
      <vt:lpstr>2_ชุดรูปแบบของ Office</vt:lpstr>
      <vt:lpstr>4_ชุดรูปแบบของ Office</vt:lpstr>
      <vt:lpstr>เครือข่ายMCH จังหวัดมุกดาหาร</vt:lpstr>
      <vt:lpstr>PowerPoint Presentation</vt:lpstr>
      <vt:lpstr>PowerPoint Presentation</vt:lpstr>
      <vt:lpstr>PowerPoint Presentation</vt:lpstr>
      <vt:lpstr>ระบบการบริการให้คำปรึกษาและรับส่งต่อ</vt:lpstr>
      <vt:lpstr> ข้อจำกัดในการับ Refer ( ไม่สามารถรับส่งต่อได้ ) </vt:lpstr>
      <vt:lpstr>เคสที่รับส่งต่อฉุกเฉินทางสูติกรรม</vt:lpstr>
      <vt:lpstr>ข้อตกลงในการส่งต่อผู้ป่วยฉุกเฉิน</vt:lpstr>
      <vt:lpstr>ข้อตกลงในการส่งต่อผู้ป่วยฉุกเฉิน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</dc:creator>
  <cp:lastModifiedBy>SONY</cp:lastModifiedBy>
  <cp:revision>42</cp:revision>
  <dcterms:created xsi:type="dcterms:W3CDTF">2015-05-16T12:40:23Z</dcterms:created>
  <dcterms:modified xsi:type="dcterms:W3CDTF">2015-05-18T10:28:41Z</dcterms:modified>
</cp:coreProperties>
</file>