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1" r:id="rId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26B0D1-D9AC-42B2-A183-0A47AFDCE4DE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06E0E-6E69-4BF4-AC1A-16693BE24D0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043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8864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1371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0348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6316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4351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354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9098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5075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7832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0966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256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C5BC5-B5FD-4907-98E9-08B1A57E288A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6C93B-DDBD-4B04-9B70-26027D6D32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628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ข้าวหลามตัด 22"/>
          <p:cNvSpPr/>
          <p:nvPr/>
        </p:nvSpPr>
        <p:spPr>
          <a:xfrm>
            <a:off x="1331640" y="5805264"/>
            <a:ext cx="1584176" cy="720080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084168" y="171202"/>
            <a:ext cx="2808312" cy="89255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8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ทีมหมอครอบครัว </a:t>
            </a:r>
            <a:r>
              <a:rPr lang="th-TH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/>
            </a:r>
            <a:br>
              <a:rPr lang="th-TH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</a:br>
            <a:r>
              <a:rPr lang="en-US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MCH Family Care Team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332656"/>
            <a:ext cx="4968552" cy="64633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prstClr val="white"/>
                </a:solidFill>
              </a:rPr>
              <a:t>ผังการดูแลหญิง</a:t>
            </a:r>
            <a:r>
              <a:rPr lang="th-TH" sz="3600" b="1" dirty="0" smtClean="0">
                <a:solidFill>
                  <a:prstClr val="white"/>
                </a:solidFill>
              </a:rPr>
              <a:t>ตั้งครรภ์อุบลฯ</a:t>
            </a:r>
            <a:endParaRPr lang="th-TH" sz="3600" b="1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340768"/>
            <a:ext cx="2880320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หญิงตั้งครรภ์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2185700"/>
            <a:ext cx="2880320" cy="46166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</a:rPr>
              <a:t>แกนนำ/</a:t>
            </a:r>
            <a:r>
              <a:rPr lang="th-TH" sz="2400" b="1" dirty="0" err="1">
                <a:solidFill>
                  <a:prstClr val="black"/>
                </a:solidFill>
              </a:rPr>
              <a:t>อสม</a:t>
            </a:r>
            <a:r>
              <a:rPr lang="th-TH" sz="2400" b="1" dirty="0">
                <a:solidFill>
                  <a:prstClr val="black"/>
                </a:solidFill>
              </a:rPr>
              <a:t>/หมอครอบครัว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3121804"/>
            <a:ext cx="2880320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รพสต.</a:t>
            </a:r>
            <a:r>
              <a:rPr lang="en-US" sz="2800" b="1" dirty="0">
                <a:solidFill>
                  <a:prstClr val="black"/>
                </a:solidFill>
              </a:rPr>
              <a:t>/</a:t>
            </a:r>
            <a:r>
              <a:rPr lang="th-TH" sz="2800" b="1" dirty="0">
                <a:solidFill>
                  <a:prstClr val="black"/>
                </a:solidFill>
              </a:rPr>
              <a:t>ฝากครรภ์คุณภาพ/โรงเรียนพ่อแม่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910" y="4286256"/>
            <a:ext cx="288032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solidFill>
                  <a:prstClr val="black"/>
                </a:solidFill>
              </a:rPr>
              <a:t>คลินิคฝากครรภ์ของรพ.</a:t>
            </a:r>
            <a:endParaRPr lang="th-TH" sz="28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5066020"/>
            <a:ext cx="2880320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สูติ</a:t>
            </a:r>
            <a:r>
              <a:rPr lang="th-TH" sz="2800" b="1" dirty="0" smtClean="0">
                <a:solidFill>
                  <a:prstClr val="black"/>
                </a:solidFill>
              </a:rPr>
              <a:t>แพทย์/แพทย์ดูแลคลินิคฝากครรภ์</a:t>
            </a:r>
            <a:endParaRPr lang="th-TH" sz="2800" b="1" dirty="0">
              <a:solidFill>
                <a:prstClr val="black"/>
              </a:solidFill>
            </a:endParaRPr>
          </a:p>
        </p:txBody>
      </p:sp>
      <p:cxnSp>
        <p:nvCxnSpPr>
          <p:cNvPr id="12" name="ลูกศรเชื่อมต่อแบบตรง 11"/>
          <p:cNvCxnSpPr>
            <a:stCxn id="7" idx="2"/>
            <a:endCxn id="8" idx="0"/>
          </p:cNvCxnSpPr>
          <p:nvPr/>
        </p:nvCxnSpPr>
        <p:spPr>
          <a:xfrm rot="5400000">
            <a:off x="1886509" y="2884584"/>
            <a:ext cx="47443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stCxn id="9" idx="2"/>
          </p:cNvCxnSpPr>
          <p:nvPr/>
        </p:nvCxnSpPr>
        <p:spPr>
          <a:xfrm rot="16200000" flipH="1">
            <a:off x="1964874" y="4927671"/>
            <a:ext cx="256544" cy="201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rot="5400000">
            <a:off x="1928960" y="4071776"/>
            <a:ext cx="338271" cy="528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ตัวเชื่อมต่อตรง 15"/>
          <p:cNvCxnSpPr>
            <a:stCxn id="7" idx="3"/>
          </p:cNvCxnSpPr>
          <p:nvPr/>
        </p:nvCxnSpPr>
        <p:spPr>
          <a:xfrm flipV="1">
            <a:off x="3563888" y="2416532"/>
            <a:ext cx="593442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39952" y="1700808"/>
            <a:ext cx="489654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ค้นหา,ตรวจประเมินเบื้องต้น,บันทึกรายงาน,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ส่งต่อผู้รับบริการ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39952" y="2780928"/>
            <a:ext cx="489654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ตรวจประเมินตามมาตรฐาน,บันทึกรายงาน,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ส่งต่อผู้รับบริการ</a:t>
            </a:r>
          </a:p>
        </p:txBody>
      </p:sp>
      <p:cxnSp>
        <p:nvCxnSpPr>
          <p:cNvPr id="19" name="ตัวเชื่อมต่อตรง 18"/>
          <p:cNvCxnSpPr/>
          <p:nvPr/>
        </p:nvCxnSpPr>
        <p:spPr>
          <a:xfrm>
            <a:off x="3563888" y="3383414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157330" y="3861048"/>
            <a:ext cx="4896544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prstClr val="black"/>
                </a:solidFill>
              </a:rPr>
              <a:t>ตรวจตามเกณฑ์มาตรฐานการฝากครรภ์คุณภาพ</a:t>
            </a:r>
          </a:p>
          <a:p>
            <a:pPr algn="ctr"/>
            <a:r>
              <a:rPr lang="th-TH" sz="2400" b="1" dirty="0">
                <a:solidFill>
                  <a:prstClr val="black"/>
                </a:solidFill>
              </a:rPr>
              <a:t>ตั้งครรภ์ภาวะเสี่ยงสูงตามเกณฑ์</a:t>
            </a:r>
          </a:p>
        </p:txBody>
      </p:sp>
      <p:cxnSp>
        <p:nvCxnSpPr>
          <p:cNvPr id="21" name="ตัวเชื่อมต่อตรง 20"/>
          <p:cNvCxnSpPr/>
          <p:nvPr/>
        </p:nvCxnSpPr>
        <p:spPr>
          <a:xfrm>
            <a:off x="3563888" y="4376066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533967" y="5877272"/>
            <a:ext cx="1188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ผิดปกติ</a:t>
            </a:r>
            <a:r>
              <a:rPr lang="en-US" sz="2800" b="1" dirty="0">
                <a:solidFill>
                  <a:prstClr val="black"/>
                </a:solidFill>
              </a:rPr>
              <a:t>?</a:t>
            </a:r>
            <a:endParaRPr lang="th-TH" sz="2800" b="1" dirty="0">
              <a:solidFill>
                <a:prstClr val="black"/>
              </a:solidFill>
            </a:endParaRPr>
          </a:p>
        </p:txBody>
      </p:sp>
      <p:cxnSp>
        <p:nvCxnSpPr>
          <p:cNvPr id="25" name="ตัวเชื่อมต่อตรง 24"/>
          <p:cNvCxnSpPr>
            <a:stCxn id="10" idx="2"/>
            <a:endCxn id="23" idx="0"/>
          </p:cNvCxnSpPr>
          <p:nvPr/>
        </p:nvCxnSpPr>
        <p:spPr>
          <a:xfrm flipV="1">
            <a:off x="2123728" y="5805264"/>
            <a:ext cx="0" cy="2148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ตัวเชื่อมต่อตรง 26"/>
          <p:cNvCxnSpPr>
            <a:stCxn id="23" idx="1"/>
          </p:cNvCxnSpPr>
          <p:nvPr/>
        </p:nvCxnSpPr>
        <p:spPr>
          <a:xfrm flipH="1">
            <a:off x="395536" y="6165304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>
            <a:stCxn id="23" idx="3"/>
          </p:cNvCxnSpPr>
          <p:nvPr/>
        </p:nvCxnSpPr>
        <p:spPr>
          <a:xfrm>
            <a:off x="2915816" y="616530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 flipV="1">
            <a:off x="395536" y="3383414"/>
            <a:ext cx="0" cy="278189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>
            <a:endCxn id="8" idx="1"/>
          </p:cNvCxnSpPr>
          <p:nvPr/>
        </p:nvCxnSpPr>
        <p:spPr>
          <a:xfrm>
            <a:off x="395536" y="3383414"/>
            <a:ext cx="288032" cy="2154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/>
          <p:nvPr/>
        </p:nvCxnSpPr>
        <p:spPr>
          <a:xfrm flipV="1">
            <a:off x="3707904" y="4606969"/>
            <a:ext cx="0" cy="1558335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ลูกศรเชื่อมต่อแบบตรง 36"/>
          <p:cNvCxnSpPr/>
          <p:nvPr/>
        </p:nvCxnSpPr>
        <p:spPr>
          <a:xfrm flipH="1">
            <a:off x="3563888" y="4606969"/>
            <a:ext cx="1440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157330" y="4941168"/>
            <a:ext cx="4896544" cy="95410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solidFill>
                  <a:prstClr val="black"/>
                </a:solidFill>
              </a:rPr>
              <a:t>มีการ </a:t>
            </a:r>
            <a:r>
              <a:rPr lang="en-US" sz="2800" b="1" dirty="0" smtClean="0">
                <a:solidFill>
                  <a:prstClr val="black"/>
                </a:solidFill>
              </a:rPr>
              <a:t>refer </a:t>
            </a:r>
            <a:r>
              <a:rPr lang="th-TH" sz="2800" b="1" dirty="0" smtClean="0">
                <a:solidFill>
                  <a:prstClr val="black"/>
                </a:solidFill>
              </a:rPr>
              <a:t>พบสูติแพทย์ใน </a:t>
            </a:r>
            <a:r>
              <a:rPr lang="en-US" sz="2800" b="1" dirty="0" smtClean="0">
                <a:solidFill>
                  <a:prstClr val="black"/>
                </a:solidFill>
              </a:rPr>
              <a:t>case high risk </a:t>
            </a:r>
            <a:r>
              <a:rPr lang="th-TH" sz="2800" b="1" dirty="0" smtClean="0">
                <a:solidFill>
                  <a:prstClr val="black"/>
                </a:solidFill>
              </a:rPr>
              <a:t>แบ่งเป็น </a:t>
            </a:r>
            <a:r>
              <a:rPr lang="en-US" sz="2800" b="1" dirty="0" smtClean="0">
                <a:solidFill>
                  <a:prstClr val="black"/>
                </a:solidFill>
              </a:rPr>
              <a:t>4 </a:t>
            </a:r>
            <a:r>
              <a:rPr lang="th-TH" sz="2800" b="1" dirty="0" smtClean="0">
                <a:solidFill>
                  <a:prstClr val="black"/>
                </a:solidFill>
              </a:rPr>
              <a:t>โซน</a:t>
            </a:r>
            <a:endParaRPr lang="th-TH" sz="2800" b="1" dirty="0">
              <a:solidFill>
                <a:prstClr val="black"/>
              </a:solidFill>
            </a:endParaRPr>
          </a:p>
        </p:txBody>
      </p:sp>
      <p:cxnSp>
        <p:nvCxnSpPr>
          <p:cNvPr id="39" name="ลูกศรเชื่อมต่อแบบตรง 38"/>
          <p:cNvCxnSpPr>
            <a:stCxn id="6" idx="2"/>
            <a:endCxn id="7" idx="0"/>
          </p:cNvCxnSpPr>
          <p:nvPr/>
        </p:nvCxnSpPr>
        <p:spPr>
          <a:xfrm>
            <a:off x="2123728" y="1863988"/>
            <a:ext cx="0" cy="321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91780" y="5765194"/>
            <a:ext cx="1188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</a:rPr>
              <a:t>ผิดปกติ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53702" y="5760453"/>
            <a:ext cx="1188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</a:rPr>
              <a:t>ปกติ</a:t>
            </a:r>
          </a:p>
        </p:txBody>
      </p:sp>
      <p:pic>
        <p:nvPicPr>
          <p:cNvPr id="48" name="รูปภาพ 47" descr="F:\1472038_709377382419193_1319277205_n[1].jpg"/>
          <p:cNvPicPr/>
          <p:nvPr/>
        </p:nvPicPr>
        <p:blipFill>
          <a:blip r:embed="rId2"/>
          <a:srcRect l="14173" t="7087" r="16535" b="9449"/>
          <a:stretch>
            <a:fillRect/>
          </a:stretch>
        </p:blipFill>
        <p:spPr bwMode="auto">
          <a:xfrm>
            <a:off x="5688200" y="116632"/>
            <a:ext cx="684000" cy="792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รูปภาพ 48"/>
          <p:cNvPicPr/>
          <p:nvPr/>
        </p:nvPicPr>
        <p:blipFill>
          <a:blip r:embed="rId3" cstate="print"/>
          <a:srcRect l="14961" t="3150" r="14961" b="3150"/>
          <a:stretch>
            <a:fillRect/>
          </a:stretch>
        </p:blipFill>
        <p:spPr>
          <a:xfrm>
            <a:off x="8451712" y="172437"/>
            <a:ext cx="684000" cy="684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1509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19872" y="2564904"/>
            <a:ext cx="2376264" cy="129614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จ.อุบลฯ</a:t>
            </a:r>
            <a:endParaRPr lang="th-TH" dirty="0"/>
          </a:p>
        </p:txBody>
      </p:sp>
      <p:sp>
        <p:nvSpPr>
          <p:cNvPr id="5" name="Rounded Rectangle 4"/>
          <p:cNvSpPr/>
          <p:nvPr/>
        </p:nvSpPr>
        <p:spPr>
          <a:xfrm>
            <a:off x="827584" y="404664"/>
            <a:ext cx="3096344" cy="2088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/>
              <a:t>โซน </a:t>
            </a:r>
            <a:r>
              <a:rPr lang="en-US" sz="2000" dirty="0" smtClean="0"/>
              <a:t>1</a:t>
            </a:r>
          </a:p>
          <a:p>
            <a:pPr marL="457200" indent="-457200" algn="ctr">
              <a:buFontTx/>
              <a:buChar char="-"/>
            </a:pPr>
            <a:r>
              <a:rPr lang="th-TH" sz="2000" dirty="0" smtClean="0"/>
              <a:t>การส่งคืนข้อมูเพื่อติดตาม </a:t>
            </a:r>
            <a:r>
              <a:rPr lang="en-US" sz="2000" dirty="0" smtClean="0"/>
              <a:t>case</a:t>
            </a:r>
          </a:p>
          <a:p>
            <a:pPr marL="457200" indent="-457200" algn="ctr">
              <a:buFontTx/>
              <a:buChar char="-"/>
            </a:pPr>
            <a:r>
              <a:rPr lang="th-TH" sz="2000" dirty="0" smtClean="0"/>
              <a:t>การไม่เข้าในสิทธิการฝากครรภ์</a:t>
            </a:r>
            <a:endParaRPr lang="en-US" sz="2000" dirty="0" smtClean="0"/>
          </a:p>
          <a:p>
            <a:pPr marL="457200" indent="-457200" algn="ctr">
              <a:buFontTx/>
              <a:buChar char="-"/>
            </a:pPr>
            <a:endParaRPr lang="en-US" sz="2000" dirty="0" smtClean="0"/>
          </a:p>
          <a:p>
            <a:pPr marL="457200" indent="-457200" algn="ctr">
              <a:buFontTx/>
              <a:buChar char="-"/>
            </a:pPr>
            <a:endParaRPr lang="th-TH" sz="2000" dirty="0"/>
          </a:p>
        </p:txBody>
      </p:sp>
      <p:sp>
        <p:nvSpPr>
          <p:cNvPr id="6" name="Rounded Rectangle 5"/>
          <p:cNvSpPr/>
          <p:nvPr/>
        </p:nvSpPr>
        <p:spPr>
          <a:xfrm>
            <a:off x="5580112" y="296652"/>
            <a:ext cx="2880320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โซน </a:t>
            </a:r>
            <a:r>
              <a:rPr lang="en-US" dirty="0" smtClean="0"/>
              <a:t>2</a:t>
            </a:r>
          </a:p>
          <a:p>
            <a:pPr marL="457200" indent="-457200" algn="ctr">
              <a:buFontTx/>
              <a:buChar char="-"/>
            </a:pPr>
            <a:r>
              <a:rPr lang="th-TH" dirty="0" smtClean="0"/>
              <a:t>ขาดสูติแพทย์นอกเวลาราชการและ </a:t>
            </a:r>
            <a:r>
              <a:rPr lang="en-US" dirty="0" smtClean="0"/>
              <a:t>high risk </a:t>
            </a:r>
            <a:r>
              <a:rPr lang="th-TH" dirty="0" smtClean="0"/>
              <a:t>คลินิค</a:t>
            </a:r>
          </a:p>
          <a:p>
            <a:pPr marL="457200" indent="-457200" algn="ctr">
              <a:buFontTx/>
              <a:buChar char="-"/>
            </a:pPr>
            <a:endParaRPr lang="th-TH" dirty="0"/>
          </a:p>
        </p:txBody>
      </p:sp>
      <p:sp>
        <p:nvSpPr>
          <p:cNvPr id="7" name="Rounded Rectangle 6"/>
          <p:cNvSpPr/>
          <p:nvPr/>
        </p:nvSpPr>
        <p:spPr>
          <a:xfrm>
            <a:off x="827584" y="3789040"/>
            <a:ext cx="3168352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โซน </a:t>
            </a:r>
            <a:r>
              <a:rPr lang="en-US" dirty="0" smtClean="0"/>
              <a:t>3</a:t>
            </a:r>
          </a:p>
          <a:p>
            <a:pPr algn="ctr"/>
            <a:r>
              <a:rPr lang="th-TH" dirty="0" smtClean="0"/>
              <a:t>-รพ.พิบูลย์มีหมอสูติฯ </a:t>
            </a:r>
            <a:r>
              <a:rPr lang="en-US" dirty="0" smtClean="0"/>
              <a:t>1 </a:t>
            </a:r>
            <a:r>
              <a:rPr lang="th-TH" dirty="0" smtClean="0"/>
              <a:t>คนรับ </a:t>
            </a:r>
            <a:r>
              <a:rPr lang="en-US" dirty="0" smtClean="0"/>
              <a:t>refer </a:t>
            </a:r>
            <a:r>
              <a:rPr lang="th-TH" dirty="0" smtClean="0"/>
              <a:t>ได้ไม่หมด</a:t>
            </a:r>
            <a:endParaRPr lang="th-TH" dirty="0"/>
          </a:p>
        </p:txBody>
      </p:sp>
      <p:sp>
        <p:nvSpPr>
          <p:cNvPr id="8" name="Rounded Rectangle 7"/>
          <p:cNvSpPr/>
          <p:nvPr/>
        </p:nvSpPr>
        <p:spPr>
          <a:xfrm>
            <a:off x="5364088" y="3933056"/>
            <a:ext cx="3456384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โซน </a:t>
            </a:r>
            <a:r>
              <a:rPr lang="en-US" dirty="0" smtClean="0"/>
              <a:t>4 </a:t>
            </a:r>
            <a:endParaRPr lang="th-TH" dirty="0" smtClean="0"/>
          </a:p>
          <a:p>
            <a:pPr algn="ctr"/>
            <a:r>
              <a:rPr lang="th-TH" dirty="0" smtClean="0"/>
              <a:t>- สูติแพทย์ไม่ได้รับทุก </a:t>
            </a:r>
            <a:r>
              <a:rPr lang="en-US" dirty="0" smtClean="0"/>
              <a:t>case </a:t>
            </a:r>
            <a:r>
              <a:rPr lang="th-TH" dirty="0" smtClean="0"/>
              <a:t>ที่ </a:t>
            </a:r>
            <a:r>
              <a:rPr lang="en-US" dirty="0" smtClean="0"/>
              <a:t>refer </a:t>
            </a:r>
            <a:endParaRPr lang="th-TH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5580112" y="2600908"/>
            <a:ext cx="216024" cy="2520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4" idx="1"/>
          </p:cNvCxnSpPr>
          <p:nvPr/>
        </p:nvCxnSpPr>
        <p:spPr>
          <a:xfrm flipH="1" flipV="1">
            <a:off x="3563888" y="2564904"/>
            <a:ext cx="203980" cy="1898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203848" y="3573016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688124" y="3573016"/>
            <a:ext cx="39604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4612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154</Words>
  <Application>Microsoft Office PowerPoint</Application>
  <PresentationFormat>On-screen Show 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adminV</dc:creator>
  <cp:lastModifiedBy>SONY</cp:lastModifiedBy>
  <cp:revision>3</cp:revision>
  <dcterms:created xsi:type="dcterms:W3CDTF">2015-05-18T09:06:14Z</dcterms:created>
  <dcterms:modified xsi:type="dcterms:W3CDTF">2015-05-18T09:27:30Z</dcterms:modified>
</cp:coreProperties>
</file>