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302" r:id="rId3"/>
    <p:sldId id="263" r:id="rId4"/>
    <p:sldId id="257" r:id="rId5"/>
    <p:sldId id="264" r:id="rId6"/>
    <p:sldId id="283" r:id="rId7"/>
    <p:sldId id="265" r:id="rId8"/>
    <p:sldId id="271" r:id="rId9"/>
    <p:sldId id="272" r:id="rId10"/>
    <p:sldId id="273" r:id="rId11"/>
    <p:sldId id="300" r:id="rId12"/>
    <p:sldId id="301" r:id="rId13"/>
    <p:sldId id="285" r:id="rId14"/>
    <p:sldId id="284" r:id="rId15"/>
    <p:sldId id="286" r:id="rId16"/>
    <p:sldId id="268" r:id="rId17"/>
    <p:sldId id="269" r:id="rId18"/>
    <p:sldId id="270" r:id="rId19"/>
    <p:sldId id="275" r:id="rId20"/>
    <p:sldId id="278" r:id="rId21"/>
    <p:sldId id="279" r:id="rId22"/>
    <p:sldId id="288" r:id="rId23"/>
    <p:sldId id="289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304" r:id="rId32"/>
    <p:sldId id="303" r:id="rId33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910" autoAdjust="0"/>
  </p:normalViewPr>
  <p:slideViewPr>
    <p:cSldViewPr snapToGrid="0">
      <p:cViewPr varScale="1">
        <p:scale>
          <a:sx n="69" d="100"/>
          <a:sy n="69" d="100"/>
        </p:scale>
        <p:origin x="-71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0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>
        <c:manualLayout>
          <c:layoutTarget val="inner"/>
          <c:xMode val="edge"/>
          <c:yMode val="edge"/>
          <c:x val="7.7777777777777807E-2"/>
          <c:y val="4.5563549160671457E-2"/>
          <c:w val="0.75555555555555565"/>
          <c:h val="0.85611510791366907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Early ANC</c:v>
                </c:pt>
              </c:strCache>
            </c:strRef>
          </c:tx>
          <c:spPr>
            <a:ln w="17969">
              <a:solidFill>
                <a:srgbClr val="FF0000"/>
              </a:solidFill>
              <a:prstDash val="solid"/>
            </a:ln>
          </c:spPr>
          <c:marker>
            <c:symbol val="diamond"/>
            <c:size val="7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cat>
            <c:strRef>
              <c:f>Sheet1!$B$1:$G$1</c:f>
              <c:strCache>
                <c:ptCount val="6"/>
                <c:pt idx="0">
                  <c:v>ปี 52</c:v>
                </c:pt>
                <c:pt idx="1">
                  <c:v>ปี 53</c:v>
                </c:pt>
                <c:pt idx="2">
                  <c:v>ปี 54</c:v>
                </c:pt>
                <c:pt idx="3">
                  <c:v>ปี 55</c:v>
                </c:pt>
                <c:pt idx="4">
                  <c:v>ปี 56</c:v>
                </c:pt>
                <c:pt idx="5">
                  <c:v>ปี 57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45.9</c:v>
                </c:pt>
                <c:pt idx="1">
                  <c:v>50.6</c:v>
                </c:pt>
                <c:pt idx="2">
                  <c:v>49.8</c:v>
                </c:pt>
                <c:pt idx="3">
                  <c:v>51.4</c:v>
                </c:pt>
                <c:pt idx="4">
                  <c:v>65.8</c:v>
                </c:pt>
                <c:pt idx="5">
                  <c:v>63.7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ANC 5 time</c:v>
                </c:pt>
              </c:strCache>
            </c:strRef>
          </c:tx>
          <c:spPr>
            <a:ln w="17969">
              <a:solidFill>
                <a:srgbClr val="FFFF00"/>
              </a:solidFill>
              <a:prstDash val="solid"/>
            </a:ln>
          </c:spPr>
          <c:marker>
            <c:symbol val="square"/>
            <c:size val="7"/>
            <c:spPr>
              <a:solidFill>
                <a:srgbClr val="FFFF00"/>
              </a:solidFill>
              <a:ln>
                <a:solidFill>
                  <a:srgbClr val="FFFF00"/>
                </a:solidFill>
                <a:prstDash val="solid"/>
              </a:ln>
            </c:spPr>
          </c:marker>
          <c:cat>
            <c:strRef>
              <c:f>Sheet1!$B$1:$G$1</c:f>
              <c:strCache>
                <c:ptCount val="6"/>
                <c:pt idx="0">
                  <c:v>ปี 52</c:v>
                </c:pt>
                <c:pt idx="1">
                  <c:v>ปี 53</c:v>
                </c:pt>
                <c:pt idx="2">
                  <c:v>ปี 54</c:v>
                </c:pt>
                <c:pt idx="3">
                  <c:v>ปี 55</c:v>
                </c:pt>
                <c:pt idx="4">
                  <c:v>ปี 56</c:v>
                </c:pt>
                <c:pt idx="5">
                  <c:v>ปี 57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79.8</c:v>
                </c:pt>
                <c:pt idx="1">
                  <c:v>73.400000000000006</c:v>
                </c:pt>
                <c:pt idx="2">
                  <c:v>82.7</c:v>
                </c:pt>
                <c:pt idx="3">
                  <c:v>68.5</c:v>
                </c:pt>
                <c:pt idx="4">
                  <c:v>58</c:v>
                </c:pt>
                <c:pt idx="5">
                  <c:v>58.3</c:v>
                </c:pt>
              </c:numCache>
            </c:numRef>
          </c:val>
        </c:ser>
        <c:marker val="1"/>
        <c:axId val="54045312"/>
        <c:axId val="54055680"/>
      </c:lineChart>
      <c:catAx>
        <c:axId val="54045312"/>
        <c:scaling>
          <c:orientation val="minMax"/>
        </c:scaling>
        <c:axPos val="b"/>
        <c:numFmt formatCode="General" sourceLinked="1"/>
        <c:tickLblPos val="nextTo"/>
        <c:spPr>
          <a:ln w="44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415" b="1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th-TH"/>
          </a:p>
        </c:txPr>
        <c:crossAx val="54055680"/>
        <c:crosses val="autoZero"/>
        <c:auto val="1"/>
        <c:lblAlgn val="ctr"/>
        <c:lblOffset val="100"/>
        <c:tickLblSkip val="1"/>
        <c:tickMarkSkip val="1"/>
      </c:catAx>
      <c:valAx>
        <c:axId val="54055680"/>
        <c:scaling>
          <c:orientation val="minMax"/>
          <c:max val="100"/>
        </c:scaling>
        <c:axPos val="l"/>
        <c:majorGridlines>
          <c:spPr>
            <a:ln w="449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44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415" b="1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th-TH"/>
          </a:p>
        </c:txPr>
        <c:crossAx val="54045312"/>
        <c:crosses val="autoZero"/>
        <c:crossBetween val="between"/>
      </c:valAx>
      <c:spPr>
        <a:solidFill>
          <a:srgbClr val="C0C0C0"/>
        </a:solidFill>
        <a:ln w="17969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3650793650793653"/>
          <c:y val="0.38848920863309389"/>
          <c:w val="0.15873015873015889"/>
          <c:h val="0.11750599520383699"/>
        </c:manualLayout>
      </c:layout>
      <c:spPr>
        <a:noFill/>
        <a:ln w="4492">
          <a:solidFill>
            <a:schemeClr val="tx1"/>
          </a:solidFill>
          <a:prstDash val="solid"/>
        </a:ln>
      </c:spPr>
      <c:txPr>
        <a:bodyPr/>
        <a:lstStyle/>
        <a:p>
          <a:pPr>
            <a:defRPr sz="1040" b="1" i="0" u="none" strike="noStrike" baseline="0">
              <a:solidFill>
                <a:schemeClr val="tx1"/>
              </a:solidFill>
              <a:latin typeface="Tahoma"/>
              <a:ea typeface="Tahoma"/>
              <a:cs typeface="Tahoma"/>
            </a:defRPr>
          </a:pPr>
          <a:endParaRPr lang="th-TH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547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view3D>
      <c:depthPercent val="100"/>
      <c:rAngAx val="1"/>
    </c:view3D>
    <c:backWall>
      <c:spPr>
        <a:solidFill>
          <a:schemeClr val="accent5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7.7555816686251472E-2"/>
          <c:y val="2.8761061946902627E-2"/>
          <c:w val="0.89541715628672147"/>
          <c:h val="0.82079646017699115"/>
        </c:manualLayout>
      </c:layout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9999FF"/>
            </a:solidFill>
            <a:ln w="15656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8.4163333370678786E-3"/>
                  <c:y val="-0.15752385382210332"/>
                </c:manualLayout>
              </c:layout>
              <c:tx>
                <c:rich>
                  <a:bodyPr/>
                  <a:lstStyle/>
                  <a:p>
                    <a:pPr>
                      <a:defRPr lang="th-TH" sz="1726"/>
                    </a:pPr>
                    <a:r>
                      <a:rPr lang="en-US" sz="1726" dirty="0" smtClean="0"/>
                      <a:t>25.0</a:t>
                    </a:r>
                    <a:endParaRPr lang="en-US" sz="1400" dirty="0"/>
                  </a:p>
                </c:rich>
              </c:tx>
              <c:spPr>
                <a:noFill/>
                <a:ln w="31313">
                  <a:noFill/>
                </a:ln>
              </c:spP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8515687889190103E-2"/>
                  <c:y val="-8.9685039370078767E-2"/>
                </c:manualLayout>
              </c:layout>
              <c:spPr>
                <a:noFill/>
                <a:ln w="31313">
                  <a:noFill/>
                </a:ln>
              </c:spPr>
              <c:txPr>
                <a:bodyPr/>
                <a:lstStyle/>
                <a:p>
                  <a:pPr>
                    <a:defRPr lang="th-TH" sz="1726"/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9795917108481462E-3"/>
                  <c:y val="-0.34347176735651447"/>
                </c:manualLayout>
              </c:layout>
              <c:spPr>
                <a:noFill/>
                <a:ln w="31313">
                  <a:noFill/>
                </a:ln>
              </c:spPr>
              <c:txPr>
                <a:bodyPr/>
                <a:lstStyle/>
                <a:p>
                  <a:pPr>
                    <a:defRPr lang="th-TH" sz="1726"/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0192887169949237E-3"/>
                  <c:y val="-0.22970803428332537"/>
                </c:manualLayout>
              </c:layout>
              <c:spPr>
                <a:noFill/>
                <a:ln w="31313">
                  <a:noFill/>
                </a:ln>
              </c:spPr>
              <c:txPr>
                <a:bodyPr/>
                <a:lstStyle/>
                <a:p>
                  <a:pPr>
                    <a:defRPr lang="th-TH" sz="1726"/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8.1645493490753798E-4"/>
                  <c:y val="-0.12887324925092325"/>
                </c:manualLayout>
              </c:layout>
              <c:spPr>
                <a:noFill/>
                <a:ln w="31313">
                  <a:noFill/>
                </a:ln>
              </c:spPr>
              <c:txPr>
                <a:bodyPr/>
                <a:lstStyle/>
                <a:p>
                  <a:pPr>
                    <a:defRPr lang="th-TH" sz="1726"/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7.6521985868100986E-3"/>
                  <c:y val="-0.16687431770143774"/>
                </c:manualLayout>
              </c:layout>
              <c:spPr>
                <a:noFill/>
                <a:ln w="31313">
                  <a:noFill/>
                </a:ln>
              </c:spPr>
              <c:txPr>
                <a:bodyPr/>
                <a:lstStyle/>
                <a:p>
                  <a:pPr>
                    <a:defRPr lang="th-TH" sz="1726"/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อบ</c:v>
                </c:pt>
                <c:pt idx="1">
                  <c:v>ศก</c:v>
                </c:pt>
                <c:pt idx="2">
                  <c:v>อจ</c:v>
                </c:pt>
                <c:pt idx="3">
                  <c:v>มห</c:v>
                </c:pt>
                <c:pt idx="4">
                  <c:v>ยส</c:v>
                </c:pt>
                <c:pt idx="5">
                  <c:v>เขต 10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25</c:v>
                </c:pt>
                <c:pt idx="1">
                  <c:v>12.7</c:v>
                </c:pt>
                <c:pt idx="2">
                  <c:v>88.7</c:v>
                </c:pt>
                <c:pt idx="3">
                  <c:v>55.8</c:v>
                </c:pt>
                <c:pt idx="4">
                  <c:v>25.9</c:v>
                </c:pt>
                <c:pt idx="5">
                  <c:v>41.6</c:v>
                </c:pt>
              </c:numCache>
            </c:numRef>
          </c:val>
        </c:ser>
        <c:gapWidth val="130"/>
        <c:shape val="box"/>
        <c:axId val="94214016"/>
        <c:axId val="94215552"/>
        <c:axId val="0"/>
      </c:bar3DChart>
      <c:catAx>
        <c:axId val="9421401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th-TH"/>
            </a:pPr>
            <a:endParaRPr lang="th-TH"/>
          </a:p>
        </c:txPr>
        <c:crossAx val="94215552"/>
        <c:crosses val="autoZero"/>
        <c:auto val="1"/>
        <c:lblAlgn val="ctr"/>
        <c:lblOffset val="100"/>
      </c:catAx>
      <c:valAx>
        <c:axId val="94215552"/>
        <c:scaling>
          <c:orientation val="minMax"/>
          <c:max val="120"/>
        </c:scaling>
        <c:axPos val="l"/>
        <c:numFmt formatCode="General" sourceLinked="1"/>
        <c:tickLblPos val="nextTo"/>
        <c:txPr>
          <a:bodyPr/>
          <a:lstStyle/>
          <a:p>
            <a:pPr>
              <a:defRPr lang="th-TH"/>
            </a:pPr>
            <a:endParaRPr lang="th-TH"/>
          </a:p>
        </c:txPr>
        <c:crossAx val="94214016"/>
        <c:crosses val="autoZero"/>
        <c:crossBetween val="between"/>
      </c:valAx>
      <c:spPr>
        <a:noFill/>
        <a:ln w="31313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2219"/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view3D>
      <c:depthPercent val="100"/>
      <c:rAngAx val="1"/>
    </c:view3D>
    <c:sideWall>
      <c:spPr>
        <a:solidFill>
          <a:schemeClr val="accent5">
            <a:lumMod val="20000"/>
            <a:lumOff val="80000"/>
          </a:schemeClr>
        </a:solidFill>
      </c:spPr>
    </c:sideWall>
    <c:backWall>
      <c:spPr>
        <a:solidFill>
          <a:schemeClr val="accent5">
            <a:lumMod val="20000"/>
            <a:lumOff val="80000"/>
          </a:schemeClr>
        </a:solidFill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99CC00"/>
            </a:solidFill>
            <a:ln w="13823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4.2289653475770855E-3"/>
                  <c:y val="-0.16681455357124375"/>
                </c:manualLayout>
              </c:layout>
              <c:tx>
                <c:rich>
                  <a:bodyPr/>
                  <a:lstStyle/>
                  <a:p>
                    <a:pPr>
                      <a:defRPr sz="1959" b="1" i="0" u="none" strike="noStrike" baseline="0">
                        <a:solidFill>
                          <a:srgbClr val="0000FF"/>
                        </a:solidFill>
                        <a:latin typeface="AngsanaUPC"/>
                        <a:ea typeface="AngsanaUPC"/>
                        <a:cs typeface="AngsanaUPC"/>
                      </a:defRPr>
                    </a:pPr>
                    <a:r>
                      <a:rPr lang="en-US"/>
                      <a:t>58.0</a:t>
                    </a:r>
                  </a:p>
                </c:rich>
              </c:tx>
              <c:spPr>
                <a:noFill/>
                <a:ln w="27646">
                  <a:noFill/>
                </a:ln>
              </c:spP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2865296395242047E-5"/>
                  <c:y val="-0.15164791675227682"/>
                </c:manualLayout>
              </c:layout>
              <c:spPr>
                <a:noFill/>
                <a:ln w="27646">
                  <a:noFill/>
                </a:ln>
              </c:spPr>
              <c:txPr>
                <a:bodyPr/>
                <a:lstStyle/>
                <a:p>
                  <a:pPr>
                    <a:defRPr sz="1959" b="1" i="0" u="none" strike="noStrike" baseline="0">
                      <a:solidFill>
                        <a:srgbClr val="0000FF"/>
                      </a:solidFill>
                      <a:latin typeface="AngsanaUPC"/>
                      <a:ea typeface="AngsanaUPC"/>
                      <a:cs typeface="AngsanaUPC"/>
                    </a:defRPr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163124667184534E-3"/>
                  <c:y val="-0.16481645735672054"/>
                </c:manualLayout>
              </c:layout>
              <c:spPr>
                <a:noFill/>
                <a:ln w="27646">
                  <a:noFill/>
                </a:ln>
              </c:spPr>
              <c:txPr>
                <a:bodyPr/>
                <a:lstStyle/>
                <a:p>
                  <a:pPr>
                    <a:defRPr sz="1959" b="1" i="0" u="none" strike="noStrike" baseline="0">
                      <a:solidFill>
                        <a:srgbClr val="0000FF"/>
                      </a:solidFill>
                      <a:latin typeface="AngsanaUPC"/>
                      <a:ea typeface="AngsanaUPC"/>
                      <a:cs typeface="AngsanaUPC"/>
                    </a:defRPr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642219653595389E-2"/>
                  <c:y val="-0.33917628196778643"/>
                </c:manualLayout>
              </c:layout>
              <c:spPr>
                <a:noFill/>
                <a:ln w="27646">
                  <a:noFill/>
                </a:ln>
              </c:spPr>
              <c:txPr>
                <a:bodyPr/>
                <a:lstStyle/>
                <a:p>
                  <a:pPr>
                    <a:defRPr sz="1959" b="1" i="0" u="none" strike="noStrike" baseline="0">
                      <a:solidFill>
                        <a:srgbClr val="0000FF"/>
                      </a:solidFill>
                      <a:latin typeface="AngsanaUPC"/>
                      <a:ea typeface="AngsanaUPC"/>
                      <a:cs typeface="AngsanaUPC"/>
                    </a:defRPr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2555104594344032E-2"/>
                  <c:y val="-0.36747178792880608"/>
                </c:manualLayout>
              </c:layout>
              <c:spPr>
                <a:noFill/>
                <a:ln w="27646">
                  <a:noFill/>
                </a:ln>
              </c:spPr>
              <c:txPr>
                <a:bodyPr/>
                <a:lstStyle/>
                <a:p>
                  <a:pPr>
                    <a:defRPr sz="1959" b="1" i="0" u="none" strike="noStrike" baseline="0">
                      <a:solidFill>
                        <a:srgbClr val="0000FF"/>
                      </a:solidFill>
                      <a:latin typeface="AngsanaUPC"/>
                      <a:ea typeface="AngsanaUPC"/>
                      <a:cs typeface="AngsanaUPC"/>
                    </a:defRPr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8.7602269780149566E-3"/>
                  <c:y val="-0.20288412054779237"/>
                </c:manualLayout>
              </c:layout>
              <c:spPr>
                <a:noFill/>
                <a:ln w="27646">
                  <a:noFill/>
                </a:ln>
              </c:spPr>
              <c:txPr>
                <a:bodyPr/>
                <a:lstStyle/>
                <a:p>
                  <a:pPr>
                    <a:defRPr sz="1959" b="1" i="0" u="none" strike="noStrike" baseline="0">
                      <a:solidFill>
                        <a:srgbClr val="0000FF"/>
                      </a:solidFill>
                      <a:latin typeface="AngsanaUPC"/>
                      <a:ea typeface="AngsanaUPC"/>
                      <a:cs typeface="AngsanaUPC"/>
                    </a:defRPr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2052646338818866E-2"/>
                  <c:y val="-0.27500000000000008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4.5196237486482722E-3"/>
                  <c:y val="-0.3906250000000018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4.5197423770570793E-3"/>
                  <c:y val="-0.29375000000000001"/>
                </c:manualLayout>
              </c:layout>
              <c:tx>
                <c:rich>
                  <a:bodyPr/>
                  <a:lstStyle/>
                  <a:p>
                    <a:r>
                      <a:rPr lang="en-US" sz="1959" dirty="0" smtClean="0">
                        <a:latin typeface="AngsanaUPC" pitchFamily="18" charset="-34"/>
                        <a:cs typeface="AngsanaUPC" pitchFamily="18" charset="-34"/>
                      </a:rPr>
                      <a:t>52.0</a:t>
                    </a:r>
                    <a:endParaRPr lang="en-US" sz="1800" dirty="0">
                      <a:latin typeface="AngsanaUPC" pitchFamily="18" charset="-34"/>
                      <a:cs typeface="AngsanaUPC" pitchFamily="18" charset="-34"/>
                    </a:endParaRPr>
                  </a:p>
                </c:rich>
              </c:tx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7646">
                <a:noFill/>
              </a:ln>
            </c:spPr>
            <c:txPr>
              <a:bodyPr/>
              <a:lstStyle/>
              <a:p>
                <a:pPr>
                  <a:defRPr lang="th-TH" sz="1959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อบ</c:v>
                </c:pt>
                <c:pt idx="1">
                  <c:v>ศก</c:v>
                </c:pt>
                <c:pt idx="2">
                  <c:v>อจ</c:v>
                </c:pt>
                <c:pt idx="3">
                  <c:v>ยส</c:v>
                </c:pt>
                <c:pt idx="4">
                  <c:v>มห</c:v>
                </c:pt>
                <c:pt idx="5">
                  <c:v>เขต 10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62.5</c:v>
                </c:pt>
                <c:pt idx="1">
                  <c:v>57.3</c:v>
                </c:pt>
                <c:pt idx="2">
                  <c:v>52.5</c:v>
                </c:pt>
                <c:pt idx="3">
                  <c:v>70.7</c:v>
                </c:pt>
                <c:pt idx="4">
                  <c:v>75.8</c:v>
                </c:pt>
                <c:pt idx="5">
                  <c:v>63.7</c:v>
                </c:pt>
              </c:numCache>
            </c:numRef>
          </c:val>
        </c:ser>
        <c:shape val="box"/>
        <c:axId val="74660480"/>
        <c:axId val="74666368"/>
        <c:axId val="0"/>
      </c:bar3DChart>
      <c:catAx>
        <c:axId val="746604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th-TH"/>
            </a:pPr>
            <a:endParaRPr lang="th-TH"/>
          </a:p>
        </c:txPr>
        <c:crossAx val="74666368"/>
        <c:crosses val="autoZero"/>
        <c:auto val="1"/>
        <c:lblAlgn val="ctr"/>
        <c:lblOffset val="100"/>
      </c:catAx>
      <c:valAx>
        <c:axId val="74666368"/>
        <c:scaling>
          <c:orientation val="minMax"/>
          <c:max val="100"/>
        </c:scaling>
        <c:axPos val="l"/>
        <c:numFmt formatCode="General" sourceLinked="1"/>
        <c:tickLblPos val="nextTo"/>
        <c:txPr>
          <a:bodyPr/>
          <a:lstStyle/>
          <a:p>
            <a:pPr>
              <a:defRPr lang="th-TH"/>
            </a:pPr>
            <a:endParaRPr lang="th-TH"/>
          </a:p>
        </c:txPr>
        <c:crossAx val="74660480"/>
        <c:crosses val="autoZero"/>
        <c:crossBetween val="between"/>
      </c:valAx>
      <c:spPr>
        <a:noFill/>
        <a:ln w="27646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959"/>
      </a:pPr>
      <a:endParaRPr lang="th-TH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view3D>
      <c:depthPercent val="100"/>
      <c:rAngAx val="1"/>
    </c:view3D>
    <c:sideWall>
      <c:spPr>
        <a:solidFill>
          <a:schemeClr val="accent5">
            <a:lumMod val="20000"/>
            <a:lumOff val="80000"/>
          </a:schemeClr>
        </a:solidFill>
      </c:spPr>
    </c:sideWall>
    <c:backWall>
      <c:spPr>
        <a:solidFill>
          <a:schemeClr val="accent5">
            <a:lumMod val="20000"/>
            <a:lumOff val="80000"/>
          </a:schemeClr>
        </a:solidFill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99CC00"/>
            </a:solidFill>
            <a:ln w="13792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1.244204015418018E-3"/>
                  <c:y val="-0.18065493026725118"/>
                </c:manualLayout>
              </c:layout>
              <c:tx>
                <c:rich>
                  <a:bodyPr/>
                  <a:lstStyle/>
                  <a:p>
                    <a:pPr>
                      <a:defRPr sz="1955" b="1" i="0" u="none" strike="noStrike" baseline="0">
                        <a:solidFill>
                          <a:srgbClr val="0000FF"/>
                        </a:solidFill>
                        <a:latin typeface="AngsanaUPC"/>
                        <a:ea typeface="AngsanaUPC"/>
                        <a:cs typeface="AngsanaUPC"/>
                      </a:defRPr>
                    </a:pPr>
                    <a:r>
                      <a:rPr lang="en-US"/>
                      <a:t>58.0</a:t>
                    </a:r>
                  </a:p>
                </c:rich>
              </c:tx>
              <c:spPr>
                <a:noFill/>
                <a:ln w="27583">
                  <a:noFill/>
                </a:ln>
              </c:spP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617891384216253E-3"/>
                  <c:y val="-0.16599345246466754"/>
                </c:manualLayout>
              </c:layout>
              <c:spPr>
                <a:noFill/>
                <a:ln w="27583">
                  <a:noFill/>
                </a:ln>
              </c:spPr>
              <c:txPr>
                <a:bodyPr/>
                <a:lstStyle/>
                <a:p>
                  <a:pPr>
                    <a:defRPr sz="1955" b="1" i="0" u="none" strike="noStrike" baseline="0">
                      <a:solidFill>
                        <a:srgbClr val="0000FF"/>
                      </a:solidFill>
                      <a:latin typeface="AngsanaUPC"/>
                      <a:ea typeface="AngsanaUPC"/>
                      <a:cs typeface="AngsanaUPC"/>
                    </a:defRPr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9677822922611584E-3"/>
                  <c:y val="-0.18189702020178547"/>
                </c:manualLayout>
              </c:layout>
              <c:spPr>
                <a:noFill/>
                <a:ln w="27583">
                  <a:noFill/>
                </a:ln>
              </c:spPr>
              <c:txPr>
                <a:bodyPr/>
                <a:lstStyle/>
                <a:p>
                  <a:pPr>
                    <a:defRPr sz="1955" b="1" i="0" u="none" strike="noStrike" baseline="0">
                      <a:solidFill>
                        <a:srgbClr val="0000FF"/>
                      </a:solidFill>
                      <a:latin typeface="AngsanaUPC"/>
                      <a:ea typeface="AngsanaUPC"/>
                      <a:cs typeface="AngsanaUPC"/>
                    </a:defRPr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150434485002443E-2"/>
                  <c:y val="-0.33191116867589737"/>
                </c:manualLayout>
              </c:layout>
              <c:spPr>
                <a:noFill/>
                <a:ln w="27583">
                  <a:noFill/>
                </a:ln>
              </c:spPr>
              <c:txPr>
                <a:bodyPr/>
                <a:lstStyle/>
                <a:p>
                  <a:pPr>
                    <a:defRPr sz="1955" b="1" i="0" u="none" strike="noStrike" baseline="0">
                      <a:solidFill>
                        <a:srgbClr val="0000FF"/>
                      </a:solidFill>
                      <a:latin typeface="AngsanaUPC"/>
                      <a:ea typeface="AngsanaUPC"/>
                      <a:cs typeface="AngsanaUPC"/>
                    </a:defRPr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0323933359665896E-2"/>
                  <c:y val="-0.37817513317164503"/>
                </c:manualLayout>
              </c:layout>
              <c:spPr>
                <a:noFill/>
                <a:ln w="27583">
                  <a:noFill/>
                </a:ln>
              </c:spPr>
              <c:txPr>
                <a:bodyPr/>
                <a:lstStyle/>
                <a:p>
                  <a:pPr>
                    <a:defRPr sz="1955" b="1" i="0" u="none" strike="noStrike" baseline="0">
                      <a:solidFill>
                        <a:srgbClr val="0000FF"/>
                      </a:solidFill>
                      <a:latin typeface="AngsanaUPC"/>
                      <a:ea typeface="AngsanaUPC"/>
                      <a:cs typeface="AngsanaUPC"/>
                    </a:defRPr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7.2091027148782159E-3"/>
                  <c:y val="-0.21749792753573557"/>
                </c:manualLayout>
              </c:layout>
              <c:spPr>
                <a:noFill/>
                <a:ln w="27583">
                  <a:noFill/>
                </a:ln>
              </c:spPr>
              <c:txPr>
                <a:bodyPr/>
                <a:lstStyle/>
                <a:p>
                  <a:pPr>
                    <a:defRPr sz="1955" b="1" i="0" u="none" strike="noStrike" baseline="0">
                      <a:solidFill>
                        <a:srgbClr val="0000FF"/>
                      </a:solidFill>
                      <a:latin typeface="AngsanaUPC"/>
                      <a:ea typeface="AngsanaUPC"/>
                      <a:cs typeface="AngsanaUPC"/>
                    </a:defRPr>
                  </a:pPr>
                  <a:endParaRPr lang="th-TH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2052646338818866E-2"/>
                  <c:y val="-0.27500000000000008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4.5196237486482722E-3"/>
                  <c:y val="-0.3906250000000018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4.5197423770570793E-3"/>
                  <c:y val="-0.29375000000000001"/>
                </c:manualLayout>
              </c:layout>
              <c:tx>
                <c:rich>
                  <a:bodyPr/>
                  <a:lstStyle/>
                  <a:p>
                    <a:r>
                      <a:rPr lang="en-US" sz="1955" dirty="0" smtClean="0">
                        <a:latin typeface="AngsanaUPC" pitchFamily="18" charset="-34"/>
                        <a:cs typeface="AngsanaUPC" pitchFamily="18" charset="-34"/>
                      </a:rPr>
                      <a:t>52.0</a:t>
                    </a:r>
                    <a:endParaRPr lang="en-US" sz="1800" dirty="0">
                      <a:latin typeface="AngsanaUPC" pitchFamily="18" charset="-34"/>
                      <a:cs typeface="AngsanaUPC" pitchFamily="18" charset="-34"/>
                    </a:endParaRPr>
                  </a:p>
                </c:rich>
              </c:tx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7583">
                <a:noFill/>
              </a:ln>
            </c:spPr>
            <c:txPr>
              <a:bodyPr/>
              <a:lstStyle/>
              <a:p>
                <a:pPr>
                  <a:defRPr lang="th-TH" sz="1955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อบ</c:v>
                </c:pt>
                <c:pt idx="1">
                  <c:v>ศก</c:v>
                </c:pt>
                <c:pt idx="2">
                  <c:v>อจ</c:v>
                </c:pt>
                <c:pt idx="3">
                  <c:v>ยส</c:v>
                </c:pt>
                <c:pt idx="4">
                  <c:v>มห</c:v>
                </c:pt>
                <c:pt idx="5">
                  <c:v>เขต 10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54.1</c:v>
                </c:pt>
                <c:pt idx="1">
                  <c:v>52.4</c:v>
                </c:pt>
                <c:pt idx="2">
                  <c:v>52.1</c:v>
                </c:pt>
                <c:pt idx="3">
                  <c:v>60.4</c:v>
                </c:pt>
                <c:pt idx="4">
                  <c:v>72.7</c:v>
                </c:pt>
                <c:pt idx="5">
                  <c:v>58.3</c:v>
                </c:pt>
              </c:numCache>
            </c:numRef>
          </c:val>
        </c:ser>
        <c:shape val="box"/>
        <c:axId val="74820224"/>
        <c:axId val="74830208"/>
        <c:axId val="0"/>
      </c:bar3DChart>
      <c:catAx>
        <c:axId val="748202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th-TH"/>
            </a:pPr>
            <a:endParaRPr lang="th-TH"/>
          </a:p>
        </c:txPr>
        <c:crossAx val="74830208"/>
        <c:crosses val="autoZero"/>
        <c:auto val="1"/>
        <c:lblAlgn val="ctr"/>
        <c:lblOffset val="100"/>
      </c:catAx>
      <c:valAx>
        <c:axId val="74830208"/>
        <c:scaling>
          <c:orientation val="minMax"/>
          <c:max val="100"/>
        </c:scaling>
        <c:axPos val="l"/>
        <c:numFmt formatCode="General" sourceLinked="1"/>
        <c:tickLblPos val="nextTo"/>
        <c:txPr>
          <a:bodyPr/>
          <a:lstStyle/>
          <a:p>
            <a:pPr>
              <a:defRPr lang="th-TH"/>
            </a:pPr>
            <a:endParaRPr lang="th-TH"/>
          </a:p>
        </c:txPr>
        <c:crossAx val="74820224"/>
        <c:crosses val="autoZero"/>
        <c:crossBetween val="between"/>
      </c:valAx>
      <c:spPr>
        <a:noFill/>
        <a:ln w="27583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955"/>
      </a:pPr>
      <a:endParaRPr lang="th-TH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ภาพเขต</c:v>
                </c:pt>
              </c:strCache>
            </c:strRef>
          </c:tx>
          <c:spPr>
            <a:ln w="47625" cmpd="sng">
              <a:solidFill>
                <a:schemeClr val="tx2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3.3069245176685709E-3"/>
                  <c:y val="-5.135494644220173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5.380042008230661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6138490353371436E-3"/>
                  <c:y val="-4.401852552188722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5432314415786737E-2"/>
                  <c:y val="-5.380042008230666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54</c:v>
                </c:pt>
                <c:pt idx="1">
                  <c:v>55</c:v>
                </c:pt>
                <c:pt idx="2">
                  <c:v>56</c:v>
                </c:pt>
                <c:pt idx="3">
                  <c:v>57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17.55</c:v>
                </c:pt>
                <c:pt idx="1">
                  <c:v>17.459999999999987</c:v>
                </c:pt>
                <c:pt idx="2">
                  <c:v>17.939999999999987</c:v>
                </c:pt>
                <c:pt idx="3">
                  <c:v>13.51</c:v>
                </c:pt>
              </c:numCache>
            </c:numRef>
          </c:val>
        </c:ser>
        <c:marker val="1"/>
        <c:axId val="75145600"/>
        <c:axId val="75147136"/>
      </c:lineChart>
      <c:catAx>
        <c:axId val="75145600"/>
        <c:scaling>
          <c:orientation val="minMax"/>
        </c:scaling>
        <c:axPos val="b"/>
        <c:numFmt formatCode="General" sourceLinked="1"/>
        <c:tickLblPos val="nextTo"/>
        <c:crossAx val="75147136"/>
        <c:crosses val="autoZero"/>
        <c:auto val="1"/>
        <c:lblAlgn val="ctr"/>
        <c:lblOffset val="100"/>
      </c:catAx>
      <c:valAx>
        <c:axId val="75147136"/>
        <c:scaling>
          <c:orientation val="minMax"/>
        </c:scaling>
        <c:axPos val="l"/>
        <c:majorGridlines/>
        <c:numFmt formatCode="General" sourceLinked="1"/>
        <c:tickLblPos val="nextTo"/>
        <c:crossAx val="751456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/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คอลัมน์2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อุบล</c:v>
                </c:pt>
                <c:pt idx="1">
                  <c:v>อำนาจ</c:v>
                </c:pt>
                <c:pt idx="2">
                  <c:v>ยโสธร</c:v>
                </c:pt>
                <c:pt idx="3">
                  <c:v>ศรีสะเกษ</c:v>
                </c:pt>
                <c:pt idx="4">
                  <c:v>มุกดาหาร</c:v>
                </c:pt>
                <c:pt idx="5">
                  <c:v>รวมเขต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คอลัมน์3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อุบล</c:v>
                </c:pt>
                <c:pt idx="1">
                  <c:v>อำนาจ</c:v>
                </c:pt>
                <c:pt idx="2">
                  <c:v>ยโสธร</c:v>
                </c:pt>
                <c:pt idx="3">
                  <c:v>ศรีสะเกษ</c:v>
                </c:pt>
                <c:pt idx="4">
                  <c:v>มุกดาหาร</c:v>
                </c:pt>
                <c:pt idx="5">
                  <c:v>รวมเขต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คอลัมน์4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อุบล</c:v>
                </c:pt>
                <c:pt idx="1">
                  <c:v>อำนาจ</c:v>
                </c:pt>
                <c:pt idx="2">
                  <c:v>ยโสธร</c:v>
                </c:pt>
                <c:pt idx="3">
                  <c:v>ศรีสะเกษ</c:v>
                </c:pt>
                <c:pt idx="4">
                  <c:v>มุกดาหาร</c:v>
                </c:pt>
                <c:pt idx="5">
                  <c:v>รวมเขต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57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dLbl>
              <c:idx val="0"/>
              <c:layout>
                <c:manualLayout>
                  <c:x val="0"/>
                  <c:y val="-0.2637670701240819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604532163742699E-3"/>
                  <c:y val="-0.3816204418816509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418128654970763E-3"/>
                  <c:y val="-0.35636614793360044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0.4068747358297013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8.1231725146198846E-3"/>
                  <c:y val="-0.30305152737660501"/>
                </c:manualLayout>
              </c:layout>
              <c:tx>
                <c:rich>
                  <a:bodyPr/>
                  <a:lstStyle/>
                  <a:p>
                    <a:fld id="{6C64C947-BA1E-423A-A64A-02CE6BA0D6D7}" type="VALUE">
                      <a:rPr lang="en-US" smtClean="0"/>
                      <a:pPr/>
                      <a:t>[ค่า]</a:t>
                    </a:fld>
                    <a:r>
                      <a:rPr lang="en-US" dirty="0" smtClean="0"/>
                      <a:t>.0</a:t>
                    </a:r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1.1604532163742699E-3"/>
                  <c:y val="-0.33111185398555004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อุบล</c:v>
                </c:pt>
                <c:pt idx="1">
                  <c:v>อำนาจ</c:v>
                </c:pt>
                <c:pt idx="2">
                  <c:v>ยโสธร</c:v>
                </c:pt>
                <c:pt idx="3">
                  <c:v>ศรีสะเกษ</c:v>
                </c:pt>
                <c:pt idx="4">
                  <c:v>มุกดาหาร</c:v>
                </c:pt>
                <c:pt idx="5">
                  <c:v>รวมเขต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0">
                  <c:v>10.200000000000001</c:v>
                </c:pt>
                <c:pt idx="1">
                  <c:v>16.43</c:v>
                </c:pt>
                <c:pt idx="2">
                  <c:v>14.950000000000006</c:v>
                </c:pt>
                <c:pt idx="3">
                  <c:v>17.630000000000013</c:v>
                </c:pt>
                <c:pt idx="4">
                  <c:v>12</c:v>
                </c:pt>
                <c:pt idx="5">
                  <c:v>13.51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คอลัมน์1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อุบล</c:v>
                </c:pt>
                <c:pt idx="1">
                  <c:v>อำนาจ</c:v>
                </c:pt>
                <c:pt idx="2">
                  <c:v>ยโสธร</c:v>
                </c:pt>
                <c:pt idx="3">
                  <c:v>ศรีสะเกษ</c:v>
                </c:pt>
                <c:pt idx="4">
                  <c:v>มุกดาหาร</c:v>
                </c:pt>
                <c:pt idx="5">
                  <c:v>รวมเขต</c:v>
                </c:pt>
              </c:strCache>
            </c:strRef>
          </c:cat>
          <c:val>
            <c:numRef>
              <c:f>Sheet1!$F$2:$F$7</c:f>
              <c:numCache>
                <c:formatCode>General</c:formatCode>
                <c:ptCount val="6"/>
              </c:numCache>
            </c:numRef>
          </c:val>
        </c:ser>
        <c:overlap val="100"/>
        <c:axId val="75233536"/>
        <c:axId val="75251712"/>
      </c:barChart>
      <c:catAx>
        <c:axId val="75233536"/>
        <c:scaling>
          <c:orientation val="minMax"/>
        </c:scaling>
        <c:axPos val="b"/>
        <c:numFmt formatCode="General" sourceLinked="1"/>
        <c:tickLblPos val="nextTo"/>
        <c:spPr>
          <a:ln w="38100">
            <a:solidFill>
              <a:schemeClr val="accent1">
                <a:lumMod val="50000"/>
              </a:schemeClr>
            </a:solidFill>
          </a:ln>
          <a:effectLst>
            <a:glow>
              <a:schemeClr val="accent1">
                <a:alpha val="40000"/>
              </a:schemeClr>
            </a:glow>
            <a:softEdge rad="76200"/>
          </a:effectLst>
        </c:spPr>
        <c:crossAx val="75251712"/>
        <c:crosses val="autoZero"/>
        <c:auto val="1"/>
        <c:lblAlgn val="ctr"/>
        <c:lblOffset val="100"/>
      </c:catAx>
      <c:valAx>
        <c:axId val="75251712"/>
        <c:scaling>
          <c:orientation val="minMax"/>
        </c:scaling>
        <c:axPos val="l"/>
        <c:majorGridlines/>
        <c:numFmt formatCode="General" sourceLinked="1"/>
        <c:tickLblPos val="nextTo"/>
        <c:crossAx val="752335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>
        <c:manualLayout>
          <c:layoutTarget val="inner"/>
          <c:xMode val="edge"/>
          <c:yMode val="edge"/>
          <c:x val="6.1904761904761914E-2"/>
          <c:y val="5.2757793764988022E-2"/>
          <c:w val="0.92380952380952452"/>
          <c:h val="0.85131894484412451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BA</c:v>
                </c:pt>
              </c:strCache>
            </c:strRef>
          </c:tx>
          <c:spPr>
            <a:ln w="16021">
              <a:solidFill>
                <a:srgbClr val="FF0000"/>
              </a:solidFill>
              <a:prstDash val="solid"/>
            </a:ln>
          </c:spPr>
          <c:marker>
            <c:symbol val="diamond"/>
            <c:size val="6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cat>
            <c:strRef>
              <c:f>Sheet1!$B$1:$G$1</c:f>
              <c:strCache>
                <c:ptCount val="6"/>
                <c:pt idx="0">
                  <c:v>ปี 52</c:v>
                </c:pt>
                <c:pt idx="1">
                  <c:v>ปี 53</c:v>
                </c:pt>
                <c:pt idx="2">
                  <c:v>ปี 54</c:v>
                </c:pt>
                <c:pt idx="3">
                  <c:v>ปี 55</c:v>
                </c:pt>
                <c:pt idx="4">
                  <c:v>ปี 56</c:v>
                </c:pt>
                <c:pt idx="5">
                  <c:v>ปี 57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25.6</c:v>
                </c:pt>
                <c:pt idx="1">
                  <c:v>21.2</c:v>
                </c:pt>
                <c:pt idx="2">
                  <c:v>21.8</c:v>
                </c:pt>
                <c:pt idx="3">
                  <c:v>22.4</c:v>
                </c:pt>
                <c:pt idx="4">
                  <c:v>24.8</c:v>
                </c:pt>
                <c:pt idx="5">
                  <c:v>25.3</c:v>
                </c:pt>
              </c:numCache>
            </c:numRef>
          </c:val>
        </c:ser>
        <c:marker val="1"/>
        <c:axId val="75356800"/>
        <c:axId val="75518720"/>
      </c:lineChart>
      <c:catAx>
        <c:axId val="75356800"/>
        <c:scaling>
          <c:orientation val="minMax"/>
        </c:scaling>
        <c:axPos val="b"/>
        <c:numFmt formatCode="General" sourceLinked="1"/>
        <c:tickLblPos val="nextTo"/>
        <c:spPr>
          <a:ln w="400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61" b="1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th-TH"/>
          </a:p>
        </c:txPr>
        <c:crossAx val="75518720"/>
        <c:crosses val="autoZero"/>
        <c:auto val="1"/>
        <c:lblAlgn val="ctr"/>
        <c:lblOffset val="100"/>
        <c:tickLblSkip val="1"/>
        <c:tickMarkSkip val="1"/>
      </c:catAx>
      <c:valAx>
        <c:axId val="75518720"/>
        <c:scaling>
          <c:orientation val="minMax"/>
        </c:scaling>
        <c:axPos val="l"/>
        <c:majorGridlines>
          <c:spPr>
            <a:ln w="4005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400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61" b="1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th-TH"/>
          </a:p>
        </c:txPr>
        <c:crossAx val="75356800"/>
        <c:crosses val="autoZero"/>
        <c:crossBetween val="between"/>
      </c:valAx>
      <c:spPr>
        <a:solidFill>
          <a:srgbClr val="C0C0C0"/>
        </a:solidFill>
        <a:ln w="16021">
          <a:solidFill>
            <a:srgbClr val="808080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2271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style val="11"/>
  <c:chart>
    <c:autoTitleDeleted val="1"/>
    <c:plotArea>
      <c:layout>
        <c:manualLayout>
          <c:layoutTarget val="inner"/>
          <c:xMode val="edge"/>
          <c:yMode val="edge"/>
          <c:x val="9.7866969286877797E-2"/>
          <c:y val="0.10116567554259358"/>
          <c:w val="0.9021330307131229"/>
          <c:h val="0.6359969895738476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</c:v>
                </c:pt>
              </c:strCache>
            </c:strRef>
          </c:tx>
          <c:spPr>
            <a:solidFill>
              <a:srgbClr val="9999FF"/>
            </a:solidFill>
            <a:ln w="12160">
              <a:solidFill>
                <a:srgbClr val="000000"/>
              </a:solidFill>
              <a:prstDash val="solid"/>
            </a:ln>
          </c:spPr>
          <c:cat>
            <c:strRef>
              <c:f>Sheet1!$A$2:$A$7</c:f>
              <c:strCache>
                <c:ptCount val="6"/>
                <c:pt idx="0">
                  <c:v>ยโสธร</c:v>
                </c:pt>
                <c:pt idx="1">
                  <c:v>ศรีสะเกษ</c:v>
                </c:pt>
                <c:pt idx="2">
                  <c:v>อำนาจเจริญ</c:v>
                </c:pt>
                <c:pt idx="3">
                  <c:v>อุบล</c:v>
                </c:pt>
                <c:pt idx="4">
                  <c:v>มุกดาหาร</c:v>
                </c:pt>
                <c:pt idx="5">
                  <c:v>เขตบริการที่ 10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18.100000000000001</c:v>
                </c:pt>
                <c:pt idx="1">
                  <c:v>34.700000000000003</c:v>
                </c:pt>
                <c:pt idx="2">
                  <c:v>12.4</c:v>
                </c:pt>
                <c:pt idx="3">
                  <c:v>23.5</c:v>
                </c:pt>
                <c:pt idx="4">
                  <c:v>40.5</c:v>
                </c:pt>
                <c:pt idx="5">
                  <c:v>23.5</c:v>
                </c:pt>
              </c:numCache>
            </c:numRef>
          </c:val>
        </c:ser>
        <c:axId val="75520640"/>
        <c:axId val="75547008"/>
      </c:barChart>
      <c:catAx>
        <c:axId val="755206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en-US"/>
            </a:pPr>
            <a:endParaRPr lang="th-TH"/>
          </a:p>
        </c:txPr>
        <c:crossAx val="75547008"/>
        <c:crosses val="autoZero"/>
        <c:auto val="1"/>
        <c:lblAlgn val="ctr"/>
        <c:lblOffset val="100"/>
      </c:catAx>
      <c:valAx>
        <c:axId val="7554700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en-US"/>
            </a:pPr>
            <a:endParaRPr lang="th-TH"/>
          </a:p>
        </c:txPr>
        <c:crossAx val="7552064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>
            <a:solidFill>
              <a:srgbClr val="000000">
                <a:alpha val="70588"/>
              </a:srgbClr>
            </a:solidFill>
            <a:prstDash val="solid"/>
          </a:ln>
        </c:spPr>
        <c:txPr>
          <a:bodyPr/>
          <a:lstStyle/>
          <a:p>
            <a:pPr rtl="0">
              <a:defRPr lang="en-US" sz="1724"/>
            </a:pPr>
            <a:endParaRPr lang="th-TH"/>
          </a:p>
        </c:txPr>
      </c:dTable>
      <c:spPr>
        <a:noFill/>
        <a:ln w="24321">
          <a:noFill/>
        </a:ln>
      </c:spPr>
    </c:plotArea>
    <c:plotVisOnly val="1"/>
    <c:dispBlanksAs val="gap"/>
  </c:chart>
  <c:spPr>
    <a:solidFill>
      <a:schemeClr val="bg1"/>
    </a:solidFill>
  </c:spPr>
  <c:txPr>
    <a:bodyPr/>
    <a:lstStyle/>
    <a:p>
      <a:pPr>
        <a:defRPr sz="1915" b="1">
          <a:latin typeface="Angsana New" pitchFamily="18" charset="-34"/>
          <a:cs typeface="Angsana New" pitchFamily="18" charset="-34"/>
        </a:defRPr>
      </a:pPr>
      <a:endParaRPr lang="th-TH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>
        <c:manualLayout>
          <c:layoutTarget val="inner"/>
          <c:xMode val="edge"/>
          <c:yMode val="edge"/>
          <c:x val="6.8253968253968261E-2"/>
          <c:y val="5.2757793764988022E-2"/>
          <c:w val="0.91746031746031742"/>
          <c:h val="0.85131894484412451"/>
        </c:manualLayout>
      </c:layout>
      <c:lineChart>
        <c:grouping val="standard"/>
        <c:ser>
          <c:idx val="1"/>
          <c:order val="0"/>
          <c:tx>
            <c:strRef>
              <c:f>Sheet1!$A$2</c:f>
              <c:strCache>
                <c:ptCount val="1"/>
                <c:pt idx="0">
                  <c:v>LBW</c:v>
                </c:pt>
              </c:strCache>
            </c:strRef>
          </c:tx>
          <c:spPr>
            <a:ln w="15292">
              <a:solidFill>
                <a:srgbClr val="FFFF00"/>
              </a:solidFill>
              <a:prstDash val="solid"/>
            </a:ln>
          </c:spPr>
          <c:marker>
            <c:symbol val="square"/>
            <c:size val="6"/>
            <c:spPr>
              <a:solidFill>
                <a:srgbClr val="FFFF00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cat>
            <c:strRef>
              <c:f>Sheet1!$B$1:$G$1</c:f>
              <c:strCache>
                <c:ptCount val="6"/>
                <c:pt idx="0">
                  <c:v>ปี 52</c:v>
                </c:pt>
                <c:pt idx="1">
                  <c:v>ปี 53</c:v>
                </c:pt>
                <c:pt idx="2">
                  <c:v>ปี 54</c:v>
                </c:pt>
                <c:pt idx="3">
                  <c:v>ปี 55</c:v>
                </c:pt>
                <c:pt idx="4">
                  <c:v>ปี 56</c:v>
                </c:pt>
                <c:pt idx="5">
                  <c:v>ปี 57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9.6</c:v>
                </c:pt>
                <c:pt idx="1">
                  <c:v>8.7000000000000011</c:v>
                </c:pt>
                <c:pt idx="2">
                  <c:v>8.5</c:v>
                </c:pt>
                <c:pt idx="3">
                  <c:v>8.7000000000000011</c:v>
                </c:pt>
                <c:pt idx="4">
                  <c:v>8.2000000000000011</c:v>
                </c:pt>
                <c:pt idx="5">
                  <c:v>8.8000000000000007</c:v>
                </c:pt>
              </c:numCache>
            </c:numRef>
          </c:val>
        </c:ser>
        <c:marker val="1"/>
        <c:axId val="75558272"/>
        <c:axId val="94125056"/>
      </c:lineChart>
      <c:catAx>
        <c:axId val="75558272"/>
        <c:scaling>
          <c:orientation val="minMax"/>
        </c:scaling>
        <c:axPos val="b"/>
        <c:numFmt formatCode="General" sourceLinked="1"/>
        <c:tickLblPos val="nextTo"/>
        <c:spPr>
          <a:ln w="382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4" b="1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th-TH"/>
          </a:p>
        </c:txPr>
        <c:crossAx val="94125056"/>
        <c:crossesAt val="7.5000000000000018"/>
        <c:auto val="1"/>
        <c:lblAlgn val="ctr"/>
        <c:lblOffset val="100"/>
        <c:tickLblSkip val="1"/>
        <c:tickMarkSkip val="1"/>
      </c:catAx>
      <c:valAx>
        <c:axId val="94125056"/>
        <c:scaling>
          <c:orientation val="minMax"/>
        </c:scaling>
        <c:axPos val="l"/>
        <c:majorGridlines>
          <c:spPr>
            <a:ln w="3823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82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4" b="1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th-TH"/>
          </a:p>
        </c:txPr>
        <c:crossAx val="75558272"/>
        <c:crosses val="autoZero"/>
        <c:crossBetween val="between"/>
      </c:valAx>
      <c:spPr>
        <a:solidFill>
          <a:srgbClr val="C0C0C0"/>
        </a:solidFill>
        <a:ln w="15292">
          <a:solidFill>
            <a:srgbClr val="808080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2167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8.0952380952381026E-2"/>
          <c:y val="6.4676616915422966E-2"/>
          <c:w val="0.9047619047619041"/>
          <c:h val="0.80597014925373134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แม่ตาย</c:v>
                </c:pt>
              </c:strCache>
            </c:strRef>
          </c:tx>
          <c:spPr>
            <a:ln w="17169">
              <a:solidFill>
                <a:srgbClr val="FF0000"/>
              </a:solidFill>
              <a:prstDash val="solid"/>
            </a:ln>
          </c:spPr>
          <c:marker>
            <c:symbol val="diamond"/>
            <c:size val="6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cat>
            <c:strRef>
              <c:f>Sheet1!$B$1:$G$1</c:f>
              <c:strCache>
                <c:ptCount val="6"/>
                <c:pt idx="0">
                  <c:v>ปี 52</c:v>
                </c:pt>
                <c:pt idx="1">
                  <c:v>ปี 53</c:v>
                </c:pt>
                <c:pt idx="2">
                  <c:v>ปี 54</c:v>
                </c:pt>
                <c:pt idx="3">
                  <c:v>ปี 55</c:v>
                </c:pt>
                <c:pt idx="4">
                  <c:v>ปี 56</c:v>
                </c:pt>
                <c:pt idx="5">
                  <c:v>ปี 57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19.8</c:v>
                </c:pt>
                <c:pt idx="1">
                  <c:v>12.5</c:v>
                </c:pt>
                <c:pt idx="2">
                  <c:v>10.4</c:v>
                </c:pt>
                <c:pt idx="3">
                  <c:v>11.6</c:v>
                </c:pt>
                <c:pt idx="4">
                  <c:v>13.9</c:v>
                </c:pt>
                <c:pt idx="5">
                  <c:v>36.6</c:v>
                </c:pt>
              </c:numCache>
            </c:numRef>
          </c:val>
        </c:ser>
        <c:marker val="1"/>
        <c:axId val="93852800"/>
        <c:axId val="93854720"/>
      </c:lineChart>
      <c:catAx>
        <c:axId val="93852800"/>
        <c:scaling>
          <c:orientation val="minMax"/>
        </c:scaling>
        <c:axPos val="b"/>
        <c:numFmt formatCode="General" sourceLinked="1"/>
        <c:tickLblPos val="nextTo"/>
        <c:spPr>
          <a:ln w="42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th-TH"/>
          </a:p>
        </c:txPr>
        <c:crossAx val="93854720"/>
        <c:crosses val="autoZero"/>
        <c:auto val="1"/>
        <c:lblAlgn val="ctr"/>
        <c:lblOffset val="100"/>
        <c:tickLblSkip val="1"/>
        <c:tickMarkSkip val="1"/>
      </c:catAx>
      <c:valAx>
        <c:axId val="93854720"/>
        <c:scaling>
          <c:orientation val="minMax"/>
        </c:scaling>
        <c:axPos val="l"/>
        <c:majorGridlines>
          <c:spPr>
            <a:ln w="429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42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th-TH"/>
          </a:p>
        </c:txPr>
        <c:crossAx val="93852800"/>
        <c:crosses val="autoZero"/>
        <c:crossBetween val="between"/>
      </c:valAx>
      <c:spPr>
        <a:solidFill>
          <a:srgbClr val="C0C0C0"/>
        </a:solidFill>
        <a:ln w="17169">
          <a:solidFill>
            <a:srgbClr val="808080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233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th-TH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1582D4-5B92-4BCB-A131-649B5BCA3D86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AB647A78-47F0-4795-87F6-021F48766060}">
      <dgm:prSet phldrT="[Text]"/>
      <dgm:spPr>
        <a:solidFill>
          <a:srgbClr val="92D050">
            <a:alpha val="70000"/>
          </a:srgbClr>
        </a:solidFill>
      </dgm:spPr>
      <dgm:t>
        <a:bodyPr/>
        <a:lstStyle/>
        <a:p>
          <a:r>
            <a:rPr lang="th-TH" b="1" dirty="0" smtClean="0"/>
            <a:t>ทีมแพทย์ผู้เชี่ยวชาญ    สาขาสูติศาสตร์</a:t>
          </a:r>
          <a:endParaRPr lang="th-TH" b="1" dirty="0"/>
        </a:p>
      </dgm:t>
    </dgm:pt>
    <dgm:pt modelId="{E68BF53A-FE62-411C-8BFA-7A8682391A26}" type="parTrans" cxnId="{37BE0228-04A8-4648-8F80-B36433F4B760}">
      <dgm:prSet/>
      <dgm:spPr/>
      <dgm:t>
        <a:bodyPr/>
        <a:lstStyle/>
        <a:p>
          <a:endParaRPr lang="th-TH" b="1"/>
        </a:p>
      </dgm:t>
    </dgm:pt>
    <dgm:pt modelId="{AC6774F9-784A-41B6-8AA7-AF7FEB0BB1B5}" type="sibTrans" cxnId="{37BE0228-04A8-4648-8F80-B36433F4B760}">
      <dgm:prSet/>
      <dgm:spPr/>
      <dgm:t>
        <a:bodyPr/>
        <a:lstStyle/>
        <a:p>
          <a:endParaRPr lang="th-TH" b="1"/>
        </a:p>
      </dgm:t>
    </dgm:pt>
    <dgm:pt modelId="{3204F7DA-DDE3-4D06-A288-05B9D9971DF2}">
      <dgm:prSet phldrT="[Text]" custT="1"/>
      <dgm:spPr>
        <a:solidFill>
          <a:schemeClr val="accent2">
            <a:lumMod val="40000"/>
            <a:lumOff val="60000"/>
            <a:alpha val="72000"/>
          </a:schemeClr>
        </a:solidFill>
      </dgm:spPr>
      <dgm:t>
        <a:bodyPr/>
        <a:lstStyle/>
        <a:p>
          <a:r>
            <a:rPr lang="th-TH" sz="3200" b="1" dirty="0" smtClean="0"/>
            <a:t>ศูนย์อนามัยที่ </a:t>
          </a:r>
          <a:r>
            <a:rPr lang="en-US" sz="3200" b="1" dirty="0" smtClean="0"/>
            <a:t>7</a:t>
          </a:r>
          <a:endParaRPr lang="th-TH" sz="3200" b="1" dirty="0"/>
        </a:p>
      </dgm:t>
    </dgm:pt>
    <dgm:pt modelId="{9326330D-441F-4A9D-93DF-CCA0EB77B019}" type="parTrans" cxnId="{63F0976A-652D-45E4-BC4D-28BEDE038416}">
      <dgm:prSet/>
      <dgm:spPr/>
      <dgm:t>
        <a:bodyPr/>
        <a:lstStyle/>
        <a:p>
          <a:endParaRPr lang="th-TH" b="1"/>
        </a:p>
      </dgm:t>
    </dgm:pt>
    <dgm:pt modelId="{EA44BE72-CBF8-42EE-94F2-53A494E40752}" type="sibTrans" cxnId="{63F0976A-652D-45E4-BC4D-28BEDE038416}">
      <dgm:prSet/>
      <dgm:spPr/>
      <dgm:t>
        <a:bodyPr/>
        <a:lstStyle/>
        <a:p>
          <a:endParaRPr lang="th-TH" b="1"/>
        </a:p>
      </dgm:t>
    </dgm:pt>
    <dgm:pt modelId="{DBC3D0E0-6C54-46A2-B41C-19DC0FF3C07B}">
      <dgm:prSet phldrT="[Text]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r>
            <a:rPr lang="en-US" b="1" dirty="0" smtClean="0"/>
            <a:t>MCH </a:t>
          </a:r>
        </a:p>
        <a:p>
          <a:r>
            <a:rPr lang="en-US" b="1" dirty="0" smtClean="0"/>
            <a:t>5 </a:t>
          </a:r>
          <a:r>
            <a:rPr lang="th-TH" b="1" dirty="0" smtClean="0"/>
            <a:t>จังหวัด</a:t>
          </a:r>
          <a:endParaRPr lang="th-TH" b="1" dirty="0"/>
        </a:p>
      </dgm:t>
    </dgm:pt>
    <dgm:pt modelId="{3999D22D-CF5E-4615-9471-813ACE514A65}" type="parTrans" cxnId="{2A240DCA-427B-41FE-B5DD-62CDFBFA8933}">
      <dgm:prSet/>
      <dgm:spPr/>
      <dgm:t>
        <a:bodyPr/>
        <a:lstStyle/>
        <a:p>
          <a:endParaRPr lang="th-TH" b="1"/>
        </a:p>
      </dgm:t>
    </dgm:pt>
    <dgm:pt modelId="{9CACAA85-A898-421D-BED9-1352AACA6318}" type="sibTrans" cxnId="{2A240DCA-427B-41FE-B5DD-62CDFBFA8933}">
      <dgm:prSet/>
      <dgm:spPr/>
      <dgm:t>
        <a:bodyPr/>
        <a:lstStyle/>
        <a:p>
          <a:endParaRPr lang="th-TH" b="1"/>
        </a:p>
      </dgm:t>
    </dgm:pt>
    <dgm:pt modelId="{58DEB184-7DE2-47DC-936D-EC6E40B0068F}" type="pres">
      <dgm:prSet presAssocID="{261582D4-5B92-4BCB-A131-649B5BCA3D86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92A5DA7-D055-4188-9658-B17D25AAD90C}" type="pres">
      <dgm:prSet presAssocID="{AB647A78-47F0-4795-87F6-021F48766060}" presName="gear1" presStyleLbl="node1" presStyleIdx="0" presStyleCnt="3" custLinFactNeighborX="8826" custLinFactNeighborY="-1925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852C883-29DF-4463-8791-722981CD842D}" type="pres">
      <dgm:prSet presAssocID="{AB647A78-47F0-4795-87F6-021F48766060}" presName="gear1srcNode" presStyleLbl="node1" presStyleIdx="0" presStyleCnt="3"/>
      <dgm:spPr/>
      <dgm:t>
        <a:bodyPr/>
        <a:lstStyle/>
        <a:p>
          <a:endParaRPr lang="th-TH"/>
        </a:p>
      </dgm:t>
    </dgm:pt>
    <dgm:pt modelId="{8400F063-C53D-443E-A371-B2D8102E0F33}" type="pres">
      <dgm:prSet presAssocID="{AB647A78-47F0-4795-87F6-021F48766060}" presName="gear1dstNode" presStyleLbl="node1" presStyleIdx="0" presStyleCnt="3"/>
      <dgm:spPr/>
      <dgm:t>
        <a:bodyPr/>
        <a:lstStyle/>
        <a:p>
          <a:endParaRPr lang="th-TH"/>
        </a:p>
      </dgm:t>
    </dgm:pt>
    <dgm:pt modelId="{A1735328-3994-4E0F-B114-9095C6F74D9F}" type="pres">
      <dgm:prSet presAssocID="{3204F7DA-DDE3-4D06-A288-05B9D9971DF2}" presName="gear2" presStyleLbl="node1" presStyleIdx="1" presStyleCnt="3" custScaleX="144710" custScaleY="132195" custLinFactNeighborX="-21642" custLinFactNeighborY="19587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A25C713-1360-4C30-A8F2-DCD39ED81273}" type="pres">
      <dgm:prSet presAssocID="{3204F7DA-DDE3-4D06-A288-05B9D9971DF2}" presName="gear2srcNode" presStyleLbl="node1" presStyleIdx="1" presStyleCnt="3"/>
      <dgm:spPr/>
      <dgm:t>
        <a:bodyPr/>
        <a:lstStyle/>
        <a:p>
          <a:endParaRPr lang="th-TH"/>
        </a:p>
      </dgm:t>
    </dgm:pt>
    <dgm:pt modelId="{D7BB254C-85AD-4695-95C9-49451E018644}" type="pres">
      <dgm:prSet presAssocID="{3204F7DA-DDE3-4D06-A288-05B9D9971DF2}" presName="gear2dstNode" presStyleLbl="node1" presStyleIdx="1" presStyleCnt="3"/>
      <dgm:spPr/>
      <dgm:t>
        <a:bodyPr/>
        <a:lstStyle/>
        <a:p>
          <a:endParaRPr lang="th-TH"/>
        </a:p>
      </dgm:t>
    </dgm:pt>
    <dgm:pt modelId="{EA56A615-3334-4C2D-A2F5-6FCFE2175A2B}" type="pres">
      <dgm:prSet presAssocID="{DBC3D0E0-6C54-46A2-B41C-19DC0FF3C07B}" presName="gear3" presStyleLbl="node1" presStyleIdx="2" presStyleCnt="3" custScaleX="141778" custScaleY="139054" custLinFactNeighborX="-7026" custLinFactNeighborY="-1601"/>
      <dgm:spPr/>
      <dgm:t>
        <a:bodyPr/>
        <a:lstStyle/>
        <a:p>
          <a:endParaRPr lang="th-TH"/>
        </a:p>
      </dgm:t>
    </dgm:pt>
    <dgm:pt modelId="{1976BD70-8483-4687-AE14-81D0E611F8B4}" type="pres">
      <dgm:prSet presAssocID="{DBC3D0E0-6C54-46A2-B41C-19DC0FF3C07B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E880440-342B-477C-A883-D9E4E3804006}" type="pres">
      <dgm:prSet presAssocID="{DBC3D0E0-6C54-46A2-B41C-19DC0FF3C07B}" presName="gear3srcNode" presStyleLbl="node1" presStyleIdx="2" presStyleCnt="3"/>
      <dgm:spPr/>
      <dgm:t>
        <a:bodyPr/>
        <a:lstStyle/>
        <a:p>
          <a:endParaRPr lang="th-TH"/>
        </a:p>
      </dgm:t>
    </dgm:pt>
    <dgm:pt modelId="{10AA284A-9CC8-43B8-8B10-A023FB8172FB}" type="pres">
      <dgm:prSet presAssocID="{DBC3D0E0-6C54-46A2-B41C-19DC0FF3C07B}" presName="gear3dstNode" presStyleLbl="node1" presStyleIdx="2" presStyleCnt="3"/>
      <dgm:spPr/>
      <dgm:t>
        <a:bodyPr/>
        <a:lstStyle/>
        <a:p>
          <a:endParaRPr lang="th-TH"/>
        </a:p>
      </dgm:t>
    </dgm:pt>
    <dgm:pt modelId="{00E70C7C-0D48-441C-9894-FA788E5B686B}" type="pres">
      <dgm:prSet presAssocID="{AC6774F9-784A-41B6-8AA7-AF7FEB0BB1B5}" presName="connector1" presStyleLbl="sibTrans2D1" presStyleIdx="0" presStyleCnt="3" custAng="3134389" custFlipHor="1" custScaleX="2502" custScaleY="2733" custLinFactX="-46171" custLinFactNeighborX="-100000" custLinFactNeighborY="19009"/>
      <dgm:spPr/>
      <dgm:t>
        <a:bodyPr/>
        <a:lstStyle/>
        <a:p>
          <a:endParaRPr lang="th-TH"/>
        </a:p>
      </dgm:t>
    </dgm:pt>
    <dgm:pt modelId="{6D701B88-B763-47C8-ACF7-6D399DCCECA5}" type="pres">
      <dgm:prSet presAssocID="{EA44BE72-CBF8-42EE-94F2-53A494E40752}" presName="connector2" presStyleLbl="sibTrans2D1" presStyleIdx="1" presStyleCnt="3" custScaleX="5860" custScaleY="2670" custLinFactNeighborX="-61935" custLinFactNeighborY="53444"/>
      <dgm:spPr/>
      <dgm:t>
        <a:bodyPr/>
        <a:lstStyle/>
        <a:p>
          <a:endParaRPr lang="th-TH"/>
        </a:p>
      </dgm:t>
    </dgm:pt>
    <dgm:pt modelId="{640BFABB-1223-4763-B7A3-A1221701C398}" type="pres">
      <dgm:prSet presAssocID="{9CACAA85-A898-421D-BED9-1352AACA6318}" presName="connector3" presStyleLbl="sibTrans2D1" presStyleIdx="2" presStyleCnt="3" custFlipHor="0" custScaleX="1784" custScaleY="6485" custLinFactX="-525" custLinFactY="46246" custLinFactNeighborX="-100000" custLinFactNeighborY="100000"/>
      <dgm:spPr/>
      <dgm:t>
        <a:bodyPr/>
        <a:lstStyle/>
        <a:p>
          <a:endParaRPr lang="th-TH"/>
        </a:p>
      </dgm:t>
    </dgm:pt>
  </dgm:ptLst>
  <dgm:cxnLst>
    <dgm:cxn modelId="{E536D766-4905-4DF8-8692-EBA20F14EAED}" type="presOf" srcId="{EA44BE72-CBF8-42EE-94F2-53A494E40752}" destId="{6D701B88-B763-47C8-ACF7-6D399DCCECA5}" srcOrd="0" destOrd="0" presId="urn:microsoft.com/office/officeart/2005/8/layout/gear1"/>
    <dgm:cxn modelId="{3805469F-4F51-4231-B6F1-07893A5DC6AC}" type="presOf" srcId="{AC6774F9-784A-41B6-8AA7-AF7FEB0BB1B5}" destId="{00E70C7C-0D48-441C-9894-FA788E5B686B}" srcOrd="0" destOrd="0" presId="urn:microsoft.com/office/officeart/2005/8/layout/gear1"/>
    <dgm:cxn modelId="{A2E0C22F-EFB7-4510-996D-671775E23AAC}" type="presOf" srcId="{AB647A78-47F0-4795-87F6-021F48766060}" destId="{B92A5DA7-D055-4188-9658-B17D25AAD90C}" srcOrd="0" destOrd="0" presId="urn:microsoft.com/office/officeart/2005/8/layout/gear1"/>
    <dgm:cxn modelId="{88C36CD2-0F93-4673-B367-1A3519538FB4}" type="presOf" srcId="{DBC3D0E0-6C54-46A2-B41C-19DC0FF3C07B}" destId="{10AA284A-9CC8-43B8-8B10-A023FB8172FB}" srcOrd="3" destOrd="0" presId="urn:microsoft.com/office/officeart/2005/8/layout/gear1"/>
    <dgm:cxn modelId="{3EC3A580-1D62-4D55-A0A8-AE103603EFA0}" type="presOf" srcId="{DBC3D0E0-6C54-46A2-B41C-19DC0FF3C07B}" destId="{1976BD70-8483-4687-AE14-81D0E611F8B4}" srcOrd="1" destOrd="0" presId="urn:microsoft.com/office/officeart/2005/8/layout/gear1"/>
    <dgm:cxn modelId="{D628B0D9-5C7B-4861-AAD5-42225AE782C2}" type="presOf" srcId="{261582D4-5B92-4BCB-A131-649B5BCA3D86}" destId="{58DEB184-7DE2-47DC-936D-EC6E40B0068F}" srcOrd="0" destOrd="0" presId="urn:microsoft.com/office/officeart/2005/8/layout/gear1"/>
    <dgm:cxn modelId="{FFE3EC17-5DCA-4554-B8C8-7202ED63EF04}" type="presOf" srcId="{3204F7DA-DDE3-4D06-A288-05B9D9971DF2}" destId="{D7BB254C-85AD-4695-95C9-49451E018644}" srcOrd="2" destOrd="0" presId="urn:microsoft.com/office/officeart/2005/8/layout/gear1"/>
    <dgm:cxn modelId="{2A240DCA-427B-41FE-B5DD-62CDFBFA8933}" srcId="{261582D4-5B92-4BCB-A131-649B5BCA3D86}" destId="{DBC3D0E0-6C54-46A2-B41C-19DC0FF3C07B}" srcOrd="2" destOrd="0" parTransId="{3999D22D-CF5E-4615-9471-813ACE514A65}" sibTransId="{9CACAA85-A898-421D-BED9-1352AACA6318}"/>
    <dgm:cxn modelId="{37BE0228-04A8-4648-8F80-B36433F4B760}" srcId="{261582D4-5B92-4BCB-A131-649B5BCA3D86}" destId="{AB647A78-47F0-4795-87F6-021F48766060}" srcOrd="0" destOrd="0" parTransId="{E68BF53A-FE62-411C-8BFA-7A8682391A26}" sibTransId="{AC6774F9-784A-41B6-8AA7-AF7FEB0BB1B5}"/>
    <dgm:cxn modelId="{63F0976A-652D-45E4-BC4D-28BEDE038416}" srcId="{261582D4-5B92-4BCB-A131-649B5BCA3D86}" destId="{3204F7DA-DDE3-4D06-A288-05B9D9971DF2}" srcOrd="1" destOrd="0" parTransId="{9326330D-441F-4A9D-93DF-CCA0EB77B019}" sibTransId="{EA44BE72-CBF8-42EE-94F2-53A494E40752}"/>
    <dgm:cxn modelId="{CDA567F5-E56E-40F1-A3A3-54EBED101D54}" type="presOf" srcId="{DBC3D0E0-6C54-46A2-B41C-19DC0FF3C07B}" destId="{BE880440-342B-477C-A883-D9E4E3804006}" srcOrd="2" destOrd="0" presId="urn:microsoft.com/office/officeart/2005/8/layout/gear1"/>
    <dgm:cxn modelId="{B3731155-A26E-4C9D-9171-982254FE03F9}" type="presOf" srcId="{3204F7DA-DDE3-4D06-A288-05B9D9971DF2}" destId="{DA25C713-1360-4C30-A8F2-DCD39ED81273}" srcOrd="1" destOrd="0" presId="urn:microsoft.com/office/officeart/2005/8/layout/gear1"/>
    <dgm:cxn modelId="{25DA0AD0-A701-4FC3-8264-91BB505E3DDB}" type="presOf" srcId="{AB647A78-47F0-4795-87F6-021F48766060}" destId="{C852C883-29DF-4463-8791-722981CD842D}" srcOrd="1" destOrd="0" presId="urn:microsoft.com/office/officeart/2005/8/layout/gear1"/>
    <dgm:cxn modelId="{7912A936-C7FF-4EDB-9A45-2A0C193E2E58}" type="presOf" srcId="{9CACAA85-A898-421D-BED9-1352AACA6318}" destId="{640BFABB-1223-4763-B7A3-A1221701C398}" srcOrd="0" destOrd="0" presId="urn:microsoft.com/office/officeart/2005/8/layout/gear1"/>
    <dgm:cxn modelId="{7CFF5AB6-4C35-4C76-BDF6-C59F5568E00E}" type="presOf" srcId="{DBC3D0E0-6C54-46A2-B41C-19DC0FF3C07B}" destId="{EA56A615-3334-4C2D-A2F5-6FCFE2175A2B}" srcOrd="0" destOrd="0" presId="urn:microsoft.com/office/officeart/2005/8/layout/gear1"/>
    <dgm:cxn modelId="{4EBA0F54-EB49-46AB-AAC0-05B2ADDA37CF}" type="presOf" srcId="{AB647A78-47F0-4795-87F6-021F48766060}" destId="{8400F063-C53D-443E-A371-B2D8102E0F33}" srcOrd="2" destOrd="0" presId="urn:microsoft.com/office/officeart/2005/8/layout/gear1"/>
    <dgm:cxn modelId="{80CE507A-E144-4FF3-A52F-B18C5F633FAE}" type="presOf" srcId="{3204F7DA-DDE3-4D06-A288-05B9D9971DF2}" destId="{A1735328-3994-4E0F-B114-9095C6F74D9F}" srcOrd="0" destOrd="0" presId="urn:microsoft.com/office/officeart/2005/8/layout/gear1"/>
    <dgm:cxn modelId="{223D116F-7EF8-4A22-84E0-9FD05829DD62}" type="presParOf" srcId="{58DEB184-7DE2-47DC-936D-EC6E40B0068F}" destId="{B92A5DA7-D055-4188-9658-B17D25AAD90C}" srcOrd="0" destOrd="0" presId="urn:microsoft.com/office/officeart/2005/8/layout/gear1"/>
    <dgm:cxn modelId="{43F36586-AC1B-4CB5-B08E-6FE4232CA213}" type="presParOf" srcId="{58DEB184-7DE2-47DC-936D-EC6E40B0068F}" destId="{C852C883-29DF-4463-8791-722981CD842D}" srcOrd="1" destOrd="0" presId="urn:microsoft.com/office/officeart/2005/8/layout/gear1"/>
    <dgm:cxn modelId="{6E8A77CD-A0E6-40AA-8C51-3E8CDF21844E}" type="presParOf" srcId="{58DEB184-7DE2-47DC-936D-EC6E40B0068F}" destId="{8400F063-C53D-443E-A371-B2D8102E0F33}" srcOrd="2" destOrd="0" presId="urn:microsoft.com/office/officeart/2005/8/layout/gear1"/>
    <dgm:cxn modelId="{10C3F17A-44A9-4707-8795-6FDC747C94CB}" type="presParOf" srcId="{58DEB184-7DE2-47DC-936D-EC6E40B0068F}" destId="{A1735328-3994-4E0F-B114-9095C6F74D9F}" srcOrd="3" destOrd="0" presId="urn:microsoft.com/office/officeart/2005/8/layout/gear1"/>
    <dgm:cxn modelId="{09A55633-7725-46D8-9DE0-73E359C7C1E1}" type="presParOf" srcId="{58DEB184-7DE2-47DC-936D-EC6E40B0068F}" destId="{DA25C713-1360-4C30-A8F2-DCD39ED81273}" srcOrd="4" destOrd="0" presId="urn:microsoft.com/office/officeart/2005/8/layout/gear1"/>
    <dgm:cxn modelId="{91E77635-29DC-4EFE-A516-E3EDA77119DD}" type="presParOf" srcId="{58DEB184-7DE2-47DC-936D-EC6E40B0068F}" destId="{D7BB254C-85AD-4695-95C9-49451E018644}" srcOrd="5" destOrd="0" presId="urn:microsoft.com/office/officeart/2005/8/layout/gear1"/>
    <dgm:cxn modelId="{055ABF8B-4224-41E7-90AC-95CCDAE8C7A9}" type="presParOf" srcId="{58DEB184-7DE2-47DC-936D-EC6E40B0068F}" destId="{EA56A615-3334-4C2D-A2F5-6FCFE2175A2B}" srcOrd="6" destOrd="0" presId="urn:microsoft.com/office/officeart/2005/8/layout/gear1"/>
    <dgm:cxn modelId="{F3D7B376-DC36-4046-9E97-5DB4D455509B}" type="presParOf" srcId="{58DEB184-7DE2-47DC-936D-EC6E40B0068F}" destId="{1976BD70-8483-4687-AE14-81D0E611F8B4}" srcOrd="7" destOrd="0" presId="urn:microsoft.com/office/officeart/2005/8/layout/gear1"/>
    <dgm:cxn modelId="{768A79B7-13AE-4D9B-8BA6-CA6823E747D0}" type="presParOf" srcId="{58DEB184-7DE2-47DC-936D-EC6E40B0068F}" destId="{BE880440-342B-477C-A883-D9E4E3804006}" srcOrd="8" destOrd="0" presId="urn:microsoft.com/office/officeart/2005/8/layout/gear1"/>
    <dgm:cxn modelId="{5CABD4E7-C664-472C-B209-7A088E70F106}" type="presParOf" srcId="{58DEB184-7DE2-47DC-936D-EC6E40B0068F}" destId="{10AA284A-9CC8-43B8-8B10-A023FB8172FB}" srcOrd="9" destOrd="0" presId="urn:microsoft.com/office/officeart/2005/8/layout/gear1"/>
    <dgm:cxn modelId="{1A535C54-6E06-4AB2-80E0-0F1D9AEDCCBB}" type="presParOf" srcId="{58DEB184-7DE2-47DC-936D-EC6E40B0068F}" destId="{00E70C7C-0D48-441C-9894-FA788E5B686B}" srcOrd="10" destOrd="0" presId="urn:microsoft.com/office/officeart/2005/8/layout/gear1"/>
    <dgm:cxn modelId="{A557F155-83AC-4B80-9EDF-380BC76D6CB4}" type="presParOf" srcId="{58DEB184-7DE2-47DC-936D-EC6E40B0068F}" destId="{6D701B88-B763-47C8-ACF7-6D399DCCECA5}" srcOrd="11" destOrd="0" presId="urn:microsoft.com/office/officeart/2005/8/layout/gear1"/>
    <dgm:cxn modelId="{65ECBE60-700E-42BA-B194-16544D567532}" type="presParOf" srcId="{58DEB184-7DE2-47DC-936D-EC6E40B0068F}" destId="{640BFABB-1223-4763-B7A3-A1221701C398}" srcOrd="12" destOrd="0" presId="urn:microsoft.com/office/officeart/2005/8/layout/gear1"/>
  </dgm:cxnLst>
  <dgm:bg>
    <a:gradFill>
      <a:gsLst>
        <a:gs pos="0">
          <a:schemeClr val="accent6">
            <a:tint val="50000"/>
            <a:satMod val="300000"/>
          </a:schemeClr>
        </a:gs>
        <a:gs pos="35000">
          <a:schemeClr val="accent6">
            <a:tint val="37000"/>
            <a:satMod val="300000"/>
          </a:schemeClr>
        </a:gs>
        <a:gs pos="100000">
          <a:schemeClr val="accent6">
            <a:tint val="15000"/>
            <a:satMod val="350000"/>
          </a:schemeClr>
        </a:gs>
      </a:gsLst>
      <a:lin ang="16200000" scaled="1"/>
    </a:gra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1E1801-BF85-4110-B4C6-2156929C164C}" type="doc">
      <dgm:prSet loTypeId="urn:microsoft.com/office/officeart/2005/8/layout/vList5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th-TH"/>
        </a:p>
      </dgm:t>
    </dgm:pt>
    <dgm:pt modelId="{6F9CD82E-D54A-4591-8F8A-7F55DC86626E}">
      <dgm:prSet phldrT="[Text]"/>
      <dgm:spPr/>
      <dgm:t>
        <a:bodyPr/>
        <a:lstStyle/>
        <a:p>
          <a:r>
            <a:rPr lang="th-TH" dirty="0" smtClean="0">
              <a:latin typeface="Tahoma" pitchFamily="34" charset="0"/>
              <a:ea typeface="Tahoma" pitchFamily="34" charset="0"/>
              <a:cs typeface="Tahoma" pitchFamily="34" charset="0"/>
            </a:rPr>
            <a:t>บุคลากร</a:t>
          </a:r>
          <a:endParaRPr lang="th-TH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E16D930-BA5C-4D2C-8DE9-C6AC64373C3E}" type="parTrans" cxnId="{1D59F315-38FE-4EEE-B23A-FAF6AC5B77E2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B1B85C5-1618-4D2D-B335-A4989560A020}" type="sibTrans" cxnId="{1D59F315-38FE-4EEE-B23A-FAF6AC5B77E2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F314404-F11E-450D-A1F9-FC845B6AA10C}">
      <dgm:prSet phldrT="[Text]"/>
      <dgm:spPr/>
      <dgm:t>
        <a:bodyPr/>
        <a:lstStyle/>
        <a:p>
          <a:r>
            <a:rPr lang="th-TH" dirty="0" smtClean="0">
              <a:latin typeface="Tahoma" pitchFamily="34" charset="0"/>
              <a:ea typeface="Tahoma" pitchFamily="34" charset="0"/>
              <a:cs typeface="Tahoma" pitchFamily="34" charset="0"/>
            </a:rPr>
            <a:t>ความพร้อมของทีม</a:t>
          </a:r>
          <a:endParaRPr lang="th-TH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BD0AE31-B547-4975-BC5C-ABFB49A8DCFE}" type="parTrans" cxnId="{1E5ED037-F705-4B8A-8416-F9D43D7B7C72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1F04A03-4FF1-46E4-9896-EABCFF45D81B}" type="sibTrans" cxnId="{1E5ED037-F705-4B8A-8416-F9D43D7B7C72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AD6E061-2487-4359-88B8-66CC2E305477}">
      <dgm:prSet phldrT="[Text]"/>
      <dgm:spPr/>
      <dgm:t>
        <a:bodyPr/>
        <a:lstStyle/>
        <a:p>
          <a:r>
            <a:rPr lang="th-TH" dirty="0" smtClean="0">
              <a:latin typeface="Tahoma" pitchFamily="34" charset="0"/>
              <a:ea typeface="Tahoma" pitchFamily="34" charset="0"/>
              <a:cs typeface="Tahoma" pitchFamily="34" charset="0"/>
            </a:rPr>
            <a:t>ขาดวิชาชีพเฉพาะ (แพทย์เฉพาะทาง)</a:t>
          </a:r>
          <a:endParaRPr lang="th-TH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438CDEE-7407-469E-99BF-9DF4460B1596}" type="parTrans" cxnId="{3377C670-5BF7-4DAF-B4B9-ADAEDDF468C4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1BB415E-1EEB-478C-AEB4-E4C2B574FADA}" type="sibTrans" cxnId="{3377C670-5BF7-4DAF-B4B9-ADAEDDF468C4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A89A67A-7AAF-4439-AE0E-9256B173DF0E}">
      <dgm:prSet phldrT="[Text]"/>
      <dgm:spPr/>
      <dgm:t>
        <a:bodyPr/>
        <a:lstStyle/>
        <a:p>
          <a:r>
            <a:rPr lang="th-TH" dirty="0" smtClean="0">
              <a:latin typeface="Tahoma" pitchFamily="34" charset="0"/>
              <a:ea typeface="Tahoma" pitchFamily="34" charset="0"/>
              <a:cs typeface="Tahoma" pitchFamily="34" charset="0"/>
            </a:rPr>
            <a:t>บริการ</a:t>
          </a:r>
          <a:endParaRPr lang="th-TH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BB9E7D6-63DF-4A13-86A9-6A30D015E7A3}" type="parTrans" cxnId="{DEF48297-09BB-41DF-BD6E-CDD91D0383DD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9FE05BD-8E6C-455F-BCB6-D5D5C992770A}" type="sibTrans" cxnId="{DEF48297-09BB-41DF-BD6E-CDD91D0383DD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2D664ED-2CE9-482B-927C-709B886C1449}">
      <dgm:prSet phldrT="[Text]"/>
      <dgm:spPr/>
      <dgm:t>
        <a:bodyPr/>
        <a:lstStyle/>
        <a:p>
          <a:r>
            <a:rPr lang="th-TH" dirty="0" smtClean="0">
              <a:latin typeface="Tahoma" pitchFamily="34" charset="0"/>
              <a:ea typeface="Tahoma" pitchFamily="34" charset="0"/>
              <a:cs typeface="Tahoma" pitchFamily="34" charset="0"/>
            </a:rPr>
            <a:t>คลังเลือด  </a:t>
          </a:r>
          <a:r>
            <a:rPr lang="en-US" dirty="0" smtClean="0">
              <a:latin typeface="Tahoma" pitchFamily="34" charset="0"/>
              <a:ea typeface="Tahoma" pitchFamily="34" charset="0"/>
              <a:cs typeface="Tahoma" pitchFamily="34" charset="0"/>
            </a:rPr>
            <a:t> OR </a:t>
          </a:r>
          <a:endParaRPr lang="th-TH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5A8A450-6E64-4DEF-AA10-9F8DD0874916}" type="parTrans" cxnId="{D284824E-4395-437F-BC4F-ED9F179049E0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E40CEA1-13E6-4993-89F1-FAA7E100D177}" type="sibTrans" cxnId="{D284824E-4395-437F-BC4F-ED9F179049E0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578CA42-64AA-4FED-B5C4-9874C6E60EB2}">
      <dgm:prSet phldrT="[Text]"/>
      <dgm:spPr/>
      <dgm:t>
        <a:bodyPr/>
        <a:lstStyle/>
        <a:p>
          <a:r>
            <a:rPr lang="th-TH" dirty="0" smtClean="0">
              <a:latin typeface="Tahoma" pitchFamily="34" charset="0"/>
              <a:ea typeface="Tahoma" pitchFamily="34" charset="0"/>
              <a:cs typeface="Tahoma" pitchFamily="34" charset="0"/>
            </a:rPr>
            <a:t>ระบบ </a:t>
          </a:r>
          <a:r>
            <a:rPr lang="en-US" dirty="0" smtClean="0">
              <a:latin typeface="Tahoma" pitchFamily="34" charset="0"/>
              <a:ea typeface="Tahoma" pitchFamily="34" charset="0"/>
              <a:cs typeface="Tahoma" pitchFamily="34" charset="0"/>
            </a:rPr>
            <a:t>Refer</a:t>
          </a:r>
          <a:endParaRPr lang="th-TH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ED316AE-633F-4589-8B3C-B4C1D29C4931}" type="parTrans" cxnId="{0073A767-4510-4229-843C-75FA129189C3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BF76121-B42F-4B81-B192-D549B352E4AB}" type="sibTrans" cxnId="{0073A767-4510-4229-843C-75FA129189C3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3585DCD-0769-44FF-963E-E1D7B8E8F019}">
      <dgm:prSet phldrT="[Text]"/>
      <dgm:spPr/>
      <dgm:t>
        <a:bodyPr/>
        <a:lstStyle/>
        <a:p>
          <a:r>
            <a:rPr lang="th-TH" dirty="0" smtClean="0">
              <a:latin typeface="Tahoma" pitchFamily="34" charset="0"/>
              <a:ea typeface="Tahoma" pitchFamily="34" charset="0"/>
              <a:cs typeface="Tahoma" pitchFamily="34" charset="0"/>
            </a:rPr>
            <a:t>ผลลัพธ์</a:t>
          </a:r>
          <a:endParaRPr lang="th-TH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770D5EA-93CE-4CEC-8745-6B26D1D010E0}" type="parTrans" cxnId="{818BF348-995F-4F78-83C0-EC917CFABED9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4A0E891-3A6A-48CE-860E-1B17B0E6367A}" type="sibTrans" cxnId="{818BF348-995F-4F78-83C0-EC917CFABED9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55D8FCD-CBCC-4B05-8456-03FD6404E9CF}">
      <dgm:prSet phldrT="[Text]"/>
      <dgm:spPr/>
      <dgm:t>
        <a:bodyPr/>
        <a:lstStyle/>
        <a:p>
          <a:r>
            <a:rPr lang="th-TH" dirty="0" smtClean="0">
              <a:latin typeface="Tahoma" pitchFamily="34" charset="0"/>
              <a:ea typeface="Tahoma" pitchFamily="34" charset="0"/>
              <a:cs typeface="Tahoma" pitchFamily="34" charset="0"/>
            </a:rPr>
            <a:t>อัตราส่วนการมารดาตาย</a:t>
          </a:r>
          <a:r>
            <a:rPr lang="en-US" dirty="0" smtClean="0">
              <a:latin typeface="Tahoma" pitchFamily="34" charset="0"/>
              <a:ea typeface="Tahoma" pitchFamily="34" charset="0"/>
              <a:cs typeface="Tahoma" pitchFamily="34" charset="0"/>
            </a:rPr>
            <a:t> 41.6</a:t>
          </a:r>
          <a:r>
            <a:rPr lang="th-TH" dirty="0" smtClean="0">
              <a:latin typeface="Tahoma" pitchFamily="34" charset="0"/>
              <a:ea typeface="Tahoma" pitchFamily="34" charset="0"/>
              <a:cs typeface="Tahoma" pitchFamily="34" charset="0"/>
            </a:rPr>
            <a:t> ต่อแสน </a:t>
          </a:r>
          <a:r>
            <a:rPr lang="en-US" dirty="0" smtClean="0">
              <a:latin typeface="Tahoma" pitchFamily="34" charset="0"/>
              <a:ea typeface="Tahoma" pitchFamily="34" charset="0"/>
              <a:cs typeface="Tahoma" pitchFamily="34" charset="0"/>
            </a:rPr>
            <a:t>LB</a:t>
          </a:r>
          <a:endParaRPr lang="th-TH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DA3A25-CB39-45E8-ABBE-25D6152836C9}" type="parTrans" cxnId="{4915087D-B509-4DF0-98D1-DD8F0AE9DC74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F632044-B8A4-4474-973D-22D5538D06A7}" type="sibTrans" cxnId="{4915087D-B509-4DF0-98D1-DD8F0AE9DC74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1FF7F9E-5C75-4362-B787-2CB5E15FB311}">
      <dgm:prSet phldrT="[Text]"/>
      <dgm:spPr/>
      <dgm:t>
        <a:bodyPr/>
        <a:lstStyle/>
        <a:p>
          <a:r>
            <a:rPr lang="en-US" dirty="0" smtClean="0">
              <a:latin typeface="Tahoma" pitchFamily="34" charset="0"/>
              <a:ea typeface="Tahoma" pitchFamily="34" charset="0"/>
              <a:cs typeface="Tahoma" pitchFamily="34" charset="0"/>
            </a:rPr>
            <a:t>PPH </a:t>
          </a:r>
          <a:r>
            <a:rPr lang="th-TH" dirty="0" smtClean="0">
              <a:latin typeface="Tahoma" pitchFamily="34" charset="0"/>
              <a:ea typeface="Tahoma" pitchFamily="34" charset="0"/>
              <a:cs typeface="Tahoma" pitchFamily="34" charset="0"/>
            </a:rPr>
            <a:t>และโรคทางอายุรก</a:t>
          </a:r>
          <a:r>
            <a:rPr lang="th-TH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รรม</a:t>
          </a:r>
          <a:r>
            <a:rPr lang="en-US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th-TH" dirty="0" smtClean="0">
              <a:latin typeface="Tahoma" pitchFamily="34" charset="0"/>
              <a:ea typeface="Tahoma" pitchFamily="34" charset="0"/>
              <a:cs typeface="Tahoma" pitchFamily="34" charset="0"/>
            </a:rPr>
            <a:t>คือสาเหตุการตายหลัก </a:t>
          </a:r>
          <a:endParaRPr lang="th-TH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E9A4410-EB1F-4ECF-9785-7C986A7001BE}" type="parTrans" cxnId="{08B3FA10-FAE9-48A1-9F37-6F7FBC5953FE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F77983D-217B-41D1-B2DD-68137B9F0075}" type="sibTrans" cxnId="{08B3FA10-FAE9-48A1-9F37-6F7FBC5953FE}">
      <dgm:prSet/>
      <dgm:spPr/>
      <dgm:t>
        <a:bodyPr/>
        <a:lstStyle/>
        <a:p>
          <a:endParaRPr lang="th-TH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935D0DE-539F-4E2F-8BC5-351B6964EA83}" type="pres">
      <dgm:prSet presAssocID="{5E1E1801-BF85-4110-B4C6-2156929C164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B8A1FB0-B1E1-4A0C-802C-000D5C0C190A}" type="pres">
      <dgm:prSet presAssocID="{6F9CD82E-D54A-4591-8F8A-7F55DC86626E}" presName="linNode" presStyleCnt="0"/>
      <dgm:spPr/>
    </dgm:pt>
    <dgm:pt modelId="{84BCF4E1-4CB9-40FE-A531-4C17594B9079}" type="pres">
      <dgm:prSet presAssocID="{6F9CD82E-D54A-4591-8F8A-7F55DC86626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023DD20-3FDC-496A-B5A4-83E3403EA089}" type="pres">
      <dgm:prSet presAssocID="{6F9CD82E-D54A-4591-8F8A-7F55DC86626E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FDDA1A-DCBC-493A-BA85-48AF65357194}" type="pres">
      <dgm:prSet presAssocID="{3B1B85C5-1618-4D2D-B335-A4989560A020}" presName="sp" presStyleCnt="0"/>
      <dgm:spPr/>
    </dgm:pt>
    <dgm:pt modelId="{6DB21B1E-560C-4731-9BA6-141ACAC52BD4}" type="pres">
      <dgm:prSet presAssocID="{2A89A67A-7AAF-4439-AE0E-9256B173DF0E}" presName="linNode" presStyleCnt="0"/>
      <dgm:spPr/>
    </dgm:pt>
    <dgm:pt modelId="{67612D8C-AB75-46B9-95F5-CD9AA424B64D}" type="pres">
      <dgm:prSet presAssocID="{2A89A67A-7AAF-4439-AE0E-9256B173DF0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BE17390-85BF-4EDD-940F-0FB7CC326912}" type="pres">
      <dgm:prSet presAssocID="{2A89A67A-7AAF-4439-AE0E-9256B173DF0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82884E8-20D7-4641-91BD-1469F8504185}" type="pres">
      <dgm:prSet presAssocID="{19FE05BD-8E6C-455F-BCB6-D5D5C992770A}" presName="sp" presStyleCnt="0"/>
      <dgm:spPr/>
    </dgm:pt>
    <dgm:pt modelId="{428B62FF-3EC1-49E3-9CB4-5639D1D5C003}" type="pres">
      <dgm:prSet presAssocID="{73585DCD-0769-44FF-963E-E1D7B8E8F019}" presName="linNode" presStyleCnt="0"/>
      <dgm:spPr/>
    </dgm:pt>
    <dgm:pt modelId="{D1CCB6EF-C069-4066-BF05-32F3F4198849}" type="pres">
      <dgm:prSet presAssocID="{73585DCD-0769-44FF-963E-E1D7B8E8F01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2F0CB42-7303-464C-9F90-C4AA93DBCF4A}" type="pres">
      <dgm:prSet presAssocID="{73585DCD-0769-44FF-963E-E1D7B8E8F01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2BD3DB7-37AF-4763-932C-DF72EEAE147E}" type="presOf" srcId="{12D664ED-2CE9-482B-927C-709B886C1449}" destId="{FBE17390-85BF-4EDD-940F-0FB7CC326912}" srcOrd="0" destOrd="0" presId="urn:microsoft.com/office/officeart/2005/8/layout/vList5"/>
    <dgm:cxn modelId="{1E5ED037-F705-4B8A-8416-F9D43D7B7C72}" srcId="{6F9CD82E-D54A-4591-8F8A-7F55DC86626E}" destId="{5F314404-F11E-450D-A1F9-FC845B6AA10C}" srcOrd="0" destOrd="0" parTransId="{7BD0AE31-B547-4975-BC5C-ABFB49A8DCFE}" sibTransId="{11F04A03-4FF1-46E4-9896-EABCFF45D81B}"/>
    <dgm:cxn modelId="{08B3FA10-FAE9-48A1-9F37-6F7FBC5953FE}" srcId="{73585DCD-0769-44FF-963E-E1D7B8E8F019}" destId="{61FF7F9E-5C75-4362-B787-2CB5E15FB311}" srcOrd="1" destOrd="0" parTransId="{1E9A4410-EB1F-4ECF-9785-7C986A7001BE}" sibTransId="{CF77983D-217B-41D1-B2DD-68137B9F0075}"/>
    <dgm:cxn modelId="{8BFF61AE-1C44-42FF-A532-59794F2E65F4}" type="presOf" srcId="{2A89A67A-7AAF-4439-AE0E-9256B173DF0E}" destId="{67612D8C-AB75-46B9-95F5-CD9AA424B64D}" srcOrd="0" destOrd="0" presId="urn:microsoft.com/office/officeart/2005/8/layout/vList5"/>
    <dgm:cxn modelId="{56479434-1B99-48FB-94AA-C82A44DFBF87}" type="presOf" srcId="{5F314404-F11E-450D-A1F9-FC845B6AA10C}" destId="{6023DD20-3FDC-496A-B5A4-83E3403EA089}" srcOrd="0" destOrd="0" presId="urn:microsoft.com/office/officeart/2005/8/layout/vList5"/>
    <dgm:cxn modelId="{6A2113BE-5F24-4784-A859-3D7CF2C7930D}" type="presOf" srcId="{4AD6E061-2487-4359-88B8-66CC2E305477}" destId="{6023DD20-3FDC-496A-B5A4-83E3403EA089}" srcOrd="0" destOrd="1" presId="urn:microsoft.com/office/officeart/2005/8/layout/vList5"/>
    <dgm:cxn modelId="{DEF48297-09BB-41DF-BD6E-CDD91D0383DD}" srcId="{5E1E1801-BF85-4110-B4C6-2156929C164C}" destId="{2A89A67A-7AAF-4439-AE0E-9256B173DF0E}" srcOrd="1" destOrd="0" parTransId="{DBB9E7D6-63DF-4A13-86A9-6A30D015E7A3}" sibTransId="{19FE05BD-8E6C-455F-BCB6-D5D5C992770A}"/>
    <dgm:cxn modelId="{49A69FCD-E1B8-4794-A0E3-4CE7F89306DD}" type="presOf" srcId="{6F9CD82E-D54A-4591-8F8A-7F55DC86626E}" destId="{84BCF4E1-4CB9-40FE-A531-4C17594B9079}" srcOrd="0" destOrd="0" presId="urn:microsoft.com/office/officeart/2005/8/layout/vList5"/>
    <dgm:cxn modelId="{3377C670-5BF7-4DAF-B4B9-ADAEDDF468C4}" srcId="{6F9CD82E-D54A-4591-8F8A-7F55DC86626E}" destId="{4AD6E061-2487-4359-88B8-66CC2E305477}" srcOrd="1" destOrd="0" parTransId="{3438CDEE-7407-469E-99BF-9DF4460B1596}" sibTransId="{B1BB415E-1EEB-478C-AEB4-E4C2B574FADA}"/>
    <dgm:cxn modelId="{1D59F315-38FE-4EEE-B23A-FAF6AC5B77E2}" srcId="{5E1E1801-BF85-4110-B4C6-2156929C164C}" destId="{6F9CD82E-D54A-4591-8F8A-7F55DC86626E}" srcOrd="0" destOrd="0" parTransId="{EE16D930-BA5C-4D2C-8DE9-C6AC64373C3E}" sibTransId="{3B1B85C5-1618-4D2D-B335-A4989560A020}"/>
    <dgm:cxn modelId="{443FFA2C-44B3-4641-A302-F806AAF70764}" type="presOf" srcId="{5E1E1801-BF85-4110-B4C6-2156929C164C}" destId="{1935D0DE-539F-4E2F-8BC5-351B6964EA83}" srcOrd="0" destOrd="0" presId="urn:microsoft.com/office/officeart/2005/8/layout/vList5"/>
    <dgm:cxn modelId="{7903B32E-60F3-4171-A00B-B7392B8E88CB}" type="presOf" srcId="{73585DCD-0769-44FF-963E-E1D7B8E8F019}" destId="{D1CCB6EF-C069-4066-BF05-32F3F4198849}" srcOrd="0" destOrd="0" presId="urn:microsoft.com/office/officeart/2005/8/layout/vList5"/>
    <dgm:cxn modelId="{818BF348-995F-4F78-83C0-EC917CFABED9}" srcId="{5E1E1801-BF85-4110-B4C6-2156929C164C}" destId="{73585DCD-0769-44FF-963E-E1D7B8E8F019}" srcOrd="2" destOrd="0" parTransId="{8770D5EA-93CE-4CEC-8745-6B26D1D010E0}" sibTransId="{34A0E891-3A6A-48CE-860E-1B17B0E6367A}"/>
    <dgm:cxn modelId="{4E676E4F-6C8F-4531-B89E-CC89C3C39CB9}" type="presOf" srcId="{C578CA42-64AA-4FED-B5C4-9874C6E60EB2}" destId="{FBE17390-85BF-4EDD-940F-0FB7CC326912}" srcOrd="0" destOrd="1" presId="urn:microsoft.com/office/officeart/2005/8/layout/vList5"/>
    <dgm:cxn modelId="{D284824E-4395-437F-BC4F-ED9F179049E0}" srcId="{2A89A67A-7AAF-4439-AE0E-9256B173DF0E}" destId="{12D664ED-2CE9-482B-927C-709B886C1449}" srcOrd="0" destOrd="0" parTransId="{45A8A450-6E64-4DEF-AA10-9F8DD0874916}" sibTransId="{2E40CEA1-13E6-4993-89F1-FAA7E100D177}"/>
    <dgm:cxn modelId="{4915087D-B509-4DF0-98D1-DD8F0AE9DC74}" srcId="{73585DCD-0769-44FF-963E-E1D7B8E8F019}" destId="{D55D8FCD-CBCC-4B05-8456-03FD6404E9CF}" srcOrd="0" destOrd="0" parTransId="{76DA3A25-CB39-45E8-ABBE-25D6152836C9}" sibTransId="{BF632044-B8A4-4474-973D-22D5538D06A7}"/>
    <dgm:cxn modelId="{0073A767-4510-4229-843C-75FA129189C3}" srcId="{2A89A67A-7AAF-4439-AE0E-9256B173DF0E}" destId="{C578CA42-64AA-4FED-B5C4-9874C6E60EB2}" srcOrd="1" destOrd="0" parTransId="{AED316AE-633F-4589-8B3C-B4C1D29C4931}" sibTransId="{4BF76121-B42F-4B81-B192-D549B352E4AB}"/>
    <dgm:cxn modelId="{34252748-EEE0-461F-8CD6-EF79B9C8B95F}" type="presOf" srcId="{D55D8FCD-CBCC-4B05-8456-03FD6404E9CF}" destId="{02F0CB42-7303-464C-9F90-C4AA93DBCF4A}" srcOrd="0" destOrd="0" presId="urn:microsoft.com/office/officeart/2005/8/layout/vList5"/>
    <dgm:cxn modelId="{0C0A3C5A-ECF9-4B76-9507-B53F864C9733}" type="presOf" srcId="{61FF7F9E-5C75-4362-B787-2CB5E15FB311}" destId="{02F0CB42-7303-464C-9F90-C4AA93DBCF4A}" srcOrd="0" destOrd="1" presId="urn:microsoft.com/office/officeart/2005/8/layout/vList5"/>
    <dgm:cxn modelId="{871F479C-DF48-4BFD-AC27-D29AC7B5FA2E}" type="presParOf" srcId="{1935D0DE-539F-4E2F-8BC5-351B6964EA83}" destId="{5B8A1FB0-B1E1-4A0C-802C-000D5C0C190A}" srcOrd="0" destOrd="0" presId="urn:microsoft.com/office/officeart/2005/8/layout/vList5"/>
    <dgm:cxn modelId="{A2651B29-7805-4CE5-BD35-2AD408BDF44A}" type="presParOf" srcId="{5B8A1FB0-B1E1-4A0C-802C-000D5C0C190A}" destId="{84BCF4E1-4CB9-40FE-A531-4C17594B9079}" srcOrd="0" destOrd="0" presId="urn:microsoft.com/office/officeart/2005/8/layout/vList5"/>
    <dgm:cxn modelId="{DE2E2A99-45FD-4ED4-83AE-A12B61FED6D5}" type="presParOf" srcId="{5B8A1FB0-B1E1-4A0C-802C-000D5C0C190A}" destId="{6023DD20-3FDC-496A-B5A4-83E3403EA089}" srcOrd="1" destOrd="0" presId="urn:microsoft.com/office/officeart/2005/8/layout/vList5"/>
    <dgm:cxn modelId="{3720EDA8-E53E-4156-A304-BFEDD655B063}" type="presParOf" srcId="{1935D0DE-539F-4E2F-8BC5-351B6964EA83}" destId="{48FDDA1A-DCBC-493A-BA85-48AF65357194}" srcOrd="1" destOrd="0" presId="urn:microsoft.com/office/officeart/2005/8/layout/vList5"/>
    <dgm:cxn modelId="{CDB4AD37-F4FB-4DC3-8B8F-BE62A8F8DEF6}" type="presParOf" srcId="{1935D0DE-539F-4E2F-8BC5-351B6964EA83}" destId="{6DB21B1E-560C-4731-9BA6-141ACAC52BD4}" srcOrd="2" destOrd="0" presId="urn:microsoft.com/office/officeart/2005/8/layout/vList5"/>
    <dgm:cxn modelId="{0620437D-F0DF-4CD0-B484-84FA7C11DCA7}" type="presParOf" srcId="{6DB21B1E-560C-4731-9BA6-141ACAC52BD4}" destId="{67612D8C-AB75-46B9-95F5-CD9AA424B64D}" srcOrd="0" destOrd="0" presId="urn:microsoft.com/office/officeart/2005/8/layout/vList5"/>
    <dgm:cxn modelId="{10CD9916-1F7D-42BE-BD4E-F407B7AFAAC0}" type="presParOf" srcId="{6DB21B1E-560C-4731-9BA6-141ACAC52BD4}" destId="{FBE17390-85BF-4EDD-940F-0FB7CC326912}" srcOrd="1" destOrd="0" presId="urn:microsoft.com/office/officeart/2005/8/layout/vList5"/>
    <dgm:cxn modelId="{36DA51BA-FE2C-4CED-B92B-3C03D56DD47B}" type="presParOf" srcId="{1935D0DE-539F-4E2F-8BC5-351B6964EA83}" destId="{682884E8-20D7-4641-91BD-1469F8504185}" srcOrd="3" destOrd="0" presId="urn:microsoft.com/office/officeart/2005/8/layout/vList5"/>
    <dgm:cxn modelId="{56306F6A-AA6C-4EE0-A07A-FA4452981593}" type="presParOf" srcId="{1935D0DE-539F-4E2F-8BC5-351B6964EA83}" destId="{428B62FF-3EC1-49E3-9CB4-5639D1D5C003}" srcOrd="4" destOrd="0" presId="urn:microsoft.com/office/officeart/2005/8/layout/vList5"/>
    <dgm:cxn modelId="{B4D3AE5A-2705-4690-B7C2-2BCCCFFC99C1}" type="presParOf" srcId="{428B62FF-3EC1-49E3-9CB4-5639D1D5C003}" destId="{D1CCB6EF-C069-4066-BF05-32F3F4198849}" srcOrd="0" destOrd="0" presId="urn:microsoft.com/office/officeart/2005/8/layout/vList5"/>
    <dgm:cxn modelId="{02D0FFA1-A3EF-40D8-8658-7A5CE374839F}" type="presParOf" srcId="{428B62FF-3EC1-49E3-9CB4-5639D1D5C003}" destId="{02F0CB42-7303-464C-9F90-C4AA93DBCF4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2A5DA7-D055-4188-9658-B17D25AAD90C}">
      <dsp:nvSpPr>
        <dsp:cNvPr id="0" name=""/>
        <dsp:cNvSpPr/>
      </dsp:nvSpPr>
      <dsp:spPr>
        <a:xfrm>
          <a:off x="2091689" y="2239314"/>
          <a:ext cx="2556510" cy="2556510"/>
        </a:xfrm>
        <a:prstGeom prst="gear9">
          <a:avLst/>
        </a:prstGeom>
        <a:solidFill>
          <a:srgbClr val="92D050">
            <a:alpha val="7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b="1" kern="1200" dirty="0" smtClean="0"/>
            <a:t>ทีมแพทย์ผู้เชี่ยวชาญ    สาขาสูติศาสตร์</a:t>
          </a:r>
          <a:endParaRPr lang="th-TH" sz="2500" b="1" kern="1200" dirty="0"/>
        </a:p>
      </dsp:txBody>
      <dsp:txXfrm>
        <a:off x="2091689" y="2239314"/>
        <a:ext cx="2556510" cy="2556510"/>
      </dsp:txXfrm>
    </dsp:sp>
    <dsp:sp modelId="{A1735328-3994-4E0F-B114-9095C6F74D9F}">
      <dsp:nvSpPr>
        <dsp:cNvPr id="0" name=""/>
        <dsp:cNvSpPr/>
      </dsp:nvSpPr>
      <dsp:spPr>
        <a:xfrm>
          <a:off x="0" y="2192209"/>
          <a:ext cx="2690564" cy="2457875"/>
        </a:xfrm>
        <a:prstGeom prst="gear6">
          <a:avLst/>
        </a:prstGeom>
        <a:solidFill>
          <a:schemeClr val="accent2">
            <a:lumMod val="40000"/>
            <a:lumOff val="60000"/>
            <a:alpha val="72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/>
            <a:t>ศูนย์อนามัยที่ </a:t>
          </a:r>
          <a:r>
            <a:rPr lang="en-US" sz="3200" b="1" kern="1200" dirty="0" smtClean="0"/>
            <a:t>7</a:t>
          </a:r>
          <a:endParaRPr lang="th-TH" sz="3200" b="1" kern="1200" dirty="0"/>
        </a:p>
      </dsp:txBody>
      <dsp:txXfrm>
        <a:off x="0" y="2192209"/>
        <a:ext cx="2690564" cy="2457875"/>
      </dsp:txXfrm>
    </dsp:sp>
    <dsp:sp modelId="{EA56A615-3334-4C2D-A2F5-6FCFE2175A2B}">
      <dsp:nvSpPr>
        <dsp:cNvPr id="0" name=""/>
        <dsp:cNvSpPr/>
      </dsp:nvSpPr>
      <dsp:spPr>
        <a:xfrm rot="20700000">
          <a:off x="1099273" y="462251"/>
          <a:ext cx="2600954" cy="2515003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MCH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5 </a:t>
          </a:r>
          <a:r>
            <a:rPr lang="th-TH" sz="2500" b="1" kern="1200" dirty="0" smtClean="0"/>
            <a:t>จังหวัด</a:t>
          </a:r>
          <a:endParaRPr lang="th-TH" sz="2500" b="1" kern="1200" dirty="0"/>
        </a:p>
      </dsp:txBody>
      <dsp:txXfrm>
        <a:off x="1674836" y="1008767"/>
        <a:ext cx="1449827" cy="1421971"/>
      </dsp:txXfrm>
    </dsp:sp>
    <dsp:sp modelId="{00E70C7C-0D48-441C-9894-FA788E5B686B}">
      <dsp:nvSpPr>
        <dsp:cNvPr id="0" name=""/>
        <dsp:cNvSpPr/>
      </dsp:nvSpPr>
      <dsp:spPr>
        <a:xfrm rot="18465611" flipH="1">
          <a:off x="-40936" y="4556455"/>
          <a:ext cx="81873" cy="89432"/>
        </a:xfrm>
        <a:prstGeom prst="circularArrow">
          <a:avLst>
            <a:gd name="adj1" fmla="val 4688"/>
            <a:gd name="adj2" fmla="val 299029"/>
            <a:gd name="adj3" fmla="val 2526040"/>
            <a:gd name="adj4" fmla="val 15840166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701B88-B763-47C8-ACF7-6D399DCCECA5}">
      <dsp:nvSpPr>
        <dsp:cNvPr id="0" name=""/>
        <dsp:cNvSpPr/>
      </dsp:nvSpPr>
      <dsp:spPr>
        <a:xfrm>
          <a:off x="-69662" y="4141690"/>
          <a:ext cx="139324" cy="63480"/>
        </a:xfrm>
        <a:prstGeom prst="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0BFABB-1223-4763-B7A3-A1221701C398}">
      <dsp:nvSpPr>
        <dsp:cNvPr id="0" name=""/>
        <dsp:cNvSpPr/>
      </dsp:nvSpPr>
      <dsp:spPr>
        <a:xfrm>
          <a:off x="-22866" y="5391255"/>
          <a:ext cx="45732" cy="166241"/>
        </a:xfrm>
        <a:prstGeom prst="left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23DD20-3FDC-496A-B5A4-83E3403EA089}">
      <dsp:nvSpPr>
        <dsp:cNvPr id="0" name=""/>
        <dsp:cNvSpPr/>
      </dsp:nvSpPr>
      <dsp:spPr>
        <a:xfrm rot="5400000">
          <a:off x="4587508" y="-1648343"/>
          <a:ext cx="1303586" cy="4931107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ความพร้อมของทีม</a:t>
          </a:r>
          <a:endParaRPr lang="th-TH" sz="2100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ขาดวิชาชีพเฉพาะ (แพทย์เฉพาะทาง)</a:t>
          </a:r>
          <a:endParaRPr lang="th-TH" sz="21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5400000">
        <a:off x="4587508" y="-1648343"/>
        <a:ext cx="1303586" cy="4931107"/>
      </dsp:txXfrm>
    </dsp:sp>
    <dsp:sp modelId="{84BCF4E1-4CB9-40FE-A531-4C17594B9079}">
      <dsp:nvSpPr>
        <dsp:cNvPr id="0" name=""/>
        <dsp:cNvSpPr/>
      </dsp:nvSpPr>
      <dsp:spPr>
        <a:xfrm>
          <a:off x="0" y="2468"/>
          <a:ext cx="2773748" cy="1629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9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บุคลากร</a:t>
          </a:r>
          <a:endParaRPr lang="th-TH" sz="49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2468"/>
        <a:ext cx="2773748" cy="1629483"/>
      </dsp:txXfrm>
    </dsp:sp>
    <dsp:sp modelId="{FBE17390-85BF-4EDD-940F-0FB7CC326912}">
      <dsp:nvSpPr>
        <dsp:cNvPr id="0" name=""/>
        <dsp:cNvSpPr/>
      </dsp:nvSpPr>
      <dsp:spPr>
        <a:xfrm rot="5400000">
          <a:off x="4587508" y="62614"/>
          <a:ext cx="1303586" cy="4931107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คลังเลือด  </a:t>
          </a:r>
          <a:r>
            <a:rPr lang="en-US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 OR </a:t>
          </a:r>
          <a:endParaRPr lang="th-TH" sz="2100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ระบบ </a:t>
          </a:r>
          <a:r>
            <a:rPr lang="en-US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Refer</a:t>
          </a:r>
          <a:endParaRPr lang="th-TH" sz="21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5400000">
        <a:off x="4587508" y="62614"/>
        <a:ext cx="1303586" cy="4931107"/>
      </dsp:txXfrm>
    </dsp:sp>
    <dsp:sp modelId="{67612D8C-AB75-46B9-95F5-CD9AA424B64D}">
      <dsp:nvSpPr>
        <dsp:cNvPr id="0" name=""/>
        <dsp:cNvSpPr/>
      </dsp:nvSpPr>
      <dsp:spPr>
        <a:xfrm>
          <a:off x="0" y="1713426"/>
          <a:ext cx="2773748" cy="1629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9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บริการ</a:t>
          </a:r>
          <a:endParaRPr lang="th-TH" sz="49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1713426"/>
        <a:ext cx="2773748" cy="1629483"/>
      </dsp:txXfrm>
    </dsp:sp>
    <dsp:sp modelId="{02F0CB42-7303-464C-9F90-C4AA93DBCF4A}">
      <dsp:nvSpPr>
        <dsp:cNvPr id="0" name=""/>
        <dsp:cNvSpPr/>
      </dsp:nvSpPr>
      <dsp:spPr>
        <a:xfrm rot="5400000">
          <a:off x="4587508" y="1773571"/>
          <a:ext cx="1303586" cy="4931107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อัตราส่วนการมารดาตาย</a:t>
          </a:r>
          <a:r>
            <a:rPr lang="en-US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 41.6</a:t>
          </a:r>
          <a:r>
            <a:rPr lang="th-TH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 ต่อแสน </a:t>
          </a:r>
          <a:r>
            <a:rPr lang="en-US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LB</a:t>
          </a:r>
          <a:endParaRPr lang="th-TH" sz="2100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PPH </a:t>
          </a:r>
          <a:r>
            <a:rPr lang="th-TH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และโรคทางอายุรก</a:t>
          </a:r>
          <a:r>
            <a:rPr lang="th-TH" sz="2100" kern="12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รรม</a:t>
          </a:r>
          <a:r>
            <a:rPr lang="en-US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th-TH" sz="21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คือสาเหตุการตายหลัก </a:t>
          </a:r>
          <a:endParaRPr lang="th-TH" sz="21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5400000">
        <a:off x="4587508" y="1773571"/>
        <a:ext cx="1303586" cy="4931107"/>
      </dsp:txXfrm>
    </dsp:sp>
    <dsp:sp modelId="{D1CCB6EF-C069-4066-BF05-32F3F4198849}">
      <dsp:nvSpPr>
        <dsp:cNvPr id="0" name=""/>
        <dsp:cNvSpPr/>
      </dsp:nvSpPr>
      <dsp:spPr>
        <a:xfrm>
          <a:off x="0" y="3424383"/>
          <a:ext cx="2773748" cy="162948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9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ผลลัพธ์</a:t>
          </a:r>
          <a:endParaRPr lang="th-TH" sz="49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3424383"/>
        <a:ext cx="2773748" cy="16294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0.03635</cdr:x>
      <cdr:y>0.87723</cdr:y>
    </cdr:from>
    <cdr:to>
      <cdr:x>0.98356</cdr:x>
      <cdr:y>0.88079</cdr:y>
    </cdr:to>
    <cdr:cxnSp macro="">
      <cdr:nvCxnSpPr>
        <cdr:cNvPr id="2" name="ตัวเชื่อมต่อตรง 1"/>
        <cdr:cNvCxnSpPr/>
      </cdr:nvCxnSpPr>
      <cdr:spPr>
        <a:xfrm xmlns:a="http://schemas.openxmlformats.org/drawingml/2006/main">
          <a:off x="397835" y="3970318"/>
          <a:ext cx="10366198" cy="16089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0.07603</cdr:x>
      <cdr:y>0.56785</cdr:y>
    </cdr:from>
    <cdr:to>
      <cdr:x>1</cdr:x>
      <cdr:y>0.5682</cdr:y>
    </cdr:to>
    <cdr:cxnSp macro="">
      <cdr:nvCxnSpPr>
        <cdr:cNvPr id="2" name="ตัวเชื่อมต่อตรง 1"/>
        <cdr:cNvCxnSpPr/>
      </cdr:nvCxnSpPr>
      <cdr:spPr>
        <a:xfrm xmlns:a="http://schemas.openxmlformats.org/drawingml/2006/main">
          <a:off x="687454" y="2955014"/>
          <a:ext cx="8354946" cy="1825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31F6F-A118-4E85-BEC2-D101446FE5DC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6DD65-F73C-4319-91DB-A16B096EFD5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9CBEB-2DDA-4198-B5BF-F03F378C410E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F18C2D-F81F-4D77-8552-EA5ED287FF4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427570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89650" cy="3425825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21BE2BBA-C331-42F7-A9DF-D4DDCF8EAC7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36346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95325"/>
            <a:ext cx="6089650" cy="3425825"/>
          </a:xfrm>
        </p:spPr>
      </p:sp>
      <p:sp>
        <p:nvSpPr>
          <p:cNvPr id="9219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altLang="th-TH" dirty="0" smtClean="0"/>
          </a:p>
        </p:txBody>
      </p:sp>
      <p:sp>
        <p:nvSpPr>
          <p:cNvPr id="9220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8CF18A-DD3A-4574-9427-87714C5276C0}" type="slidenum">
              <a:rPr lang="en-GB" altLang="en-US"/>
              <a:pPr/>
              <a:t>22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2656293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95325"/>
            <a:ext cx="6089650" cy="3425825"/>
          </a:xfrm>
        </p:spPr>
      </p:sp>
      <p:sp>
        <p:nvSpPr>
          <p:cNvPr id="9219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altLang="th-TH" dirty="0" smtClean="0"/>
          </a:p>
        </p:txBody>
      </p:sp>
      <p:sp>
        <p:nvSpPr>
          <p:cNvPr id="9220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8CF18A-DD3A-4574-9427-87714C5276C0}" type="slidenum">
              <a:rPr lang="en-GB" altLang="en-US"/>
              <a:pPr/>
              <a:t>24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2820840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95325"/>
            <a:ext cx="6089650" cy="3425825"/>
          </a:xfrm>
        </p:spPr>
      </p:sp>
      <p:sp>
        <p:nvSpPr>
          <p:cNvPr id="9219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altLang="th-TH" dirty="0" smtClean="0"/>
          </a:p>
        </p:txBody>
      </p:sp>
      <p:sp>
        <p:nvSpPr>
          <p:cNvPr id="9220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8CF18A-DD3A-4574-9427-87714C5276C0}" type="slidenum">
              <a:rPr lang="en-GB" altLang="en-US"/>
              <a:pPr/>
              <a:t>27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15724156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95325"/>
            <a:ext cx="6089650" cy="3425825"/>
          </a:xfrm>
        </p:spPr>
      </p:sp>
      <p:sp>
        <p:nvSpPr>
          <p:cNvPr id="9219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altLang="th-TH" dirty="0" smtClean="0"/>
          </a:p>
        </p:txBody>
      </p:sp>
      <p:sp>
        <p:nvSpPr>
          <p:cNvPr id="9220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8CF18A-DD3A-4574-9427-87714C5276C0}" type="slidenum">
              <a:rPr lang="en-GB" altLang="en-US"/>
              <a:pPr/>
              <a:t>28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657594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h-TH" altLang="th-TH" smtClean="0"/>
              <a:t>ความสำคัญ การทำงานภาคีเครือข่ายทุกระดับให้มีส่วนร่วมการพัฒนางานอนามัย แม่และเด็ก </a:t>
            </a:r>
            <a:r>
              <a:rPr lang="en-US" altLang="th-TH" smtClean="0"/>
              <a:t>MCH </a:t>
            </a:r>
            <a:r>
              <a:rPr lang="th-TH" altLang="th-TH" smtClean="0"/>
              <a:t>ระดับ ตำบล อำเภอ จังหวัด เขต ศูนย์อนามัยที่ </a:t>
            </a:r>
            <a:r>
              <a:rPr lang="en-US" altLang="th-TH" smtClean="0"/>
              <a:t>7 </a:t>
            </a:r>
            <a:endParaRPr lang="th-TH" altLang="th-TH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2CDDEC52-8DE2-4EA9-A74A-5BC3E8B76144}" type="slidenum">
              <a:rPr lang="th-TH" altLang="th-TH" sz="1200"/>
              <a:pPr eaLnBrk="1" hangingPunct="1"/>
              <a:t>6</a:t>
            </a:fld>
            <a:endParaRPr lang="th-TH" altLang="th-TH" sz="1200"/>
          </a:p>
        </p:txBody>
      </p:sp>
    </p:spTree>
    <p:extLst>
      <p:ext uri="{BB962C8B-B14F-4D97-AF65-F5344CB8AC3E}">
        <p14:creationId xmlns="" xmlns:p14="http://schemas.microsoft.com/office/powerpoint/2010/main" val="1099648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>
              <a:spcBef>
                <a:spcPct val="0"/>
              </a:spcBef>
            </a:pPr>
            <a:endParaRPr lang="en-US" altLang="th-TH" smtClean="0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2D244708-39F1-4770-BE67-FC2002D0ED71}" type="slidenum">
              <a:rPr lang="en-US" altLang="th-TH" sz="1200">
                <a:cs typeface="Cordia New" panose="020B0304020202020204" pitchFamily="34" charset="-34"/>
              </a:rPr>
              <a:pPr eaLnBrk="1" hangingPunct="1"/>
              <a:t>8</a:t>
            </a:fld>
            <a:endParaRPr lang="th-TH" altLang="th-TH" sz="1200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4869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th-TH" smtClean="0"/>
          </a:p>
        </p:txBody>
      </p:sp>
      <p:sp>
        <p:nvSpPr>
          <p:cNvPr id="12390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9pPr>
          </a:lstStyle>
          <a:p>
            <a:pPr algn="r" eaLnBrk="1" hangingPunct="1"/>
            <a:fld id="{FB873222-19F7-4A1D-B0E1-B7CC10605F1E}" type="slidenum">
              <a:rPr lang="en-US" altLang="th-TH" sz="1200">
                <a:solidFill>
                  <a:srgbClr val="000000"/>
                </a:solidFill>
                <a:latin typeface="Arial" panose="020B0604020202020204" pitchFamily="34" charset="0"/>
                <a:cs typeface="Cordia New" panose="020B0304020202020204" pitchFamily="34" charset="-34"/>
              </a:rPr>
              <a:pPr algn="r" eaLnBrk="1" hangingPunct="1"/>
              <a:t>13</a:t>
            </a:fld>
            <a:endParaRPr lang="th-TH" altLang="th-TH" sz="1200">
              <a:solidFill>
                <a:srgbClr val="000000"/>
              </a:solidFill>
              <a:latin typeface="Arial" panose="020B0604020202020204" pitchFamily="34" charset="0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0626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th-TH" altLang="th-TH" smtClean="0"/>
              <a:t>บอกแหล่งที่มาของข้อมูลด้วย</a:t>
            </a:r>
            <a:endParaRPr lang="en-US" altLang="th-TH" smtClean="0"/>
          </a:p>
        </p:txBody>
      </p:sp>
      <p:sp>
        <p:nvSpPr>
          <p:cNvPr id="125956" name="ตัวยึดหมายเลขภาพนิ่ง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defRPr>
            </a:lvl9pPr>
          </a:lstStyle>
          <a:p>
            <a:pPr algn="r" eaLnBrk="1" hangingPunct="1"/>
            <a:fld id="{CD2623AB-D45F-452A-BA00-18E7FE0F9533}" type="slidenum">
              <a:rPr lang="en-US" altLang="th-TH" sz="1200">
                <a:solidFill>
                  <a:srgbClr val="000000"/>
                </a:solidFill>
                <a:latin typeface="Arial" panose="020B0604020202020204" pitchFamily="34" charset="0"/>
                <a:cs typeface="Cordia New" panose="020B0304020202020204" pitchFamily="34" charset="-34"/>
              </a:rPr>
              <a:pPr algn="r" eaLnBrk="1" hangingPunct="1"/>
              <a:t>14</a:t>
            </a:fld>
            <a:endParaRPr lang="th-TH" altLang="th-TH" sz="1200">
              <a:solidFill>
                <a:srgbClr val="000000"/>
              </a:solidFill>
              <a:latin typeface="Arial" panose="020B0604020202020204" pitchFamily="34" charset="0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2819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>
              <a:spcBef>
                <a:spcPct val="0"/>
              </a:spcBef>
            </a:pPr>
            <a:endParaRPr lang="en-US" altLang="th-TH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BF8A0E9A-45B4-4BE1-802A-4B67792C6324}" type="slidenum">
              <a:rPr lang="en-US" altLang="th-TH" sz="1200">
                <a:cs typeface="Cordia New" panose="020B0304020202020204" pitchFamily="34" charset="-34"/>
              </a:rPr>
              <a:pPr eaLnBrk="1" hangingPunct="1"/>
              <a:t>16</a:t>
            </a:fld>
            <a:endParaRPr lang="th-TH" altLang="th-TH" sz="1200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6160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en-US" altLang="th-TH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0971C3A1-0C54-41A7-BD5B-D9C37FB7E651}" type="slidenum">
              <a:rPr lang="en-US" altLang="th-TH" sz="1200">
                <a:cs typeface="Cordia New" panose="020B0304020202020204" pitchFamily="34" charset="-34"/>
              </a:rPr>
              <a:pPr eaLnBrk="1" hangingPunct="1"/>
              <a:t>17</a:t>
            </a:fld>
            <a:endParaRPr lang="th-TH" altLang="th-TH" sz="1200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6367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th-TH" sz="1050" dirty="0" smtClean="0"/>
              <a:t>        สไลด์นี้จะเป็นการอธิบายถึงเป้าหมายของการพัฒนา </a:t>
            </a:r>
            <a:r>
              <a:rPr lang="en-US" sz="1050" dirty="0" smtClean="0"/>
              <a:t>service plan </a:t>
            </a:r>
            <a:r>
              <a:rPr lang="th-TH" sz="1050" dirty="0" smtClean="0"/>
              <a:t>ในปี </a:t>
            </a:r>
            <a:r>
              <a:rPr lang="en-US" sz="1050" dirty="0" smtClean="0"/>
              <a:t>2558</a:t>
            </a:r>
            <a:r>
              <a:rPr lang="th-TH" sz="1050" dirty="0" smtClean="0"/>
              <a:t> นี้  โดยมีเป้าหมายที่จะพัฒนาศักยภาพ </a:t>
            </a:r>
            <a:r>
              <a:rPr lang="en-US" sz="1050" dirty="0" smtClean="0"/>
              <a:t>node </a:t>
            </a:r>
            <a:r>
              <a:rPr lang="th-TH" sz="1050" dirty="0" smtClean="0"/>
              <a:t>ทางสูติศาสตร์ เพื่อช่วยลดภาระการดูแลผู้ป่วยของโรงพยาบาลศูนย์ </a:t>
            </a:r>
            <a:r>
              <a:rPr lang="th-TH" sz="1050" dirty="0" err="1" smtClean="0"/>
              <a:t>สปส.</a:t>
            </a:r>
            <a:r>
              <a:rPr lang="th-TH" sz="1050" dirty="0" smtClean="0"/>
              <a:t> ซึ่งได้รับการส่งต่อมาจาก </a:t>
            </a:r>
            <a:r>
              <a:rPr lang="th-TH" sz="1050" dirty="0" err="1" smtClean="0"/>
              <a:t>รพท.</a:t>
            </a:r>
            <a:r>
              <a:rPr lang="th-TH" sz="1050" dirty="0" smtClean="0"/>
              <a:t>ใกล้เคียง โดยเฉพาะอย่างยิ่ง การส่งต่อกรณีที่ “ไม่จำเป็นต้องส่งต่อ”(หมายความว่า ศักยภาพของ </a:t>
            </a:r>
            <a:r>
              <a:rPr lang="th-TH" sz="1050" dirty="0" err="1" smtClean="0"/>
              <a:t>รพท.</a:t>
            </a:r>
            <a:r>
              <a:rPr lang="th-TH" sz="1050" dirty="0" smtClean="0"/>
              <a:t>มีความสามารถที่จะรักษาผู้ป่วยได้) </a:t>
            </a:r>
          </a:p>
          <a:p>
            <a:pPr>
              <a:defRPr/>
            </a:pPr>
            <a:r>
              <a:rPr lang="th-TH" sz="1050" dirty="0" smtClean="0"/>
              <a:t>       ดังนั้น การพัฒนา </a:t>
            </a:r>
            <a:r>
              <a:rPr lang="en-US" sz="1050" dirty="0" smtClean="0"/>
              <a:t>service plan </a:t>
            </a:r>
            <a:r>
              <a:rPr lang="th-TH" sz="1050" dirty="0" smtClean="0"/>
              <a:t>ปีนี้</a:t>
            </a:r>
            <a:r>
              <a:rPr lang="en-US" sz="1050" dirty="0" smtClean="0"/>
              <a:t> </a:t>
            </a:r>
            <a:r>
              <a:rPr lang="th-TH" sz="1050" dirty="0" smtClean="0"/>
              <a:t> จึงมีเป้าหมายที่สำคัญ ที่จะพัฒนา </a:t>
            </a:r>
            <a:r>
              <a:rPr lang="en-US" sz="1050" dirty="0" smtClean="0"/>
              <a:t>node </a:t>
            </a:r>
            <a:r>
              <a:rPr lang="th-TH" sz="1050" dirty="0" smtClean="0"/>
              <a:t>ทางสูติศาสตร์ให้เกิดขึ้น และเกิดประสิทธิภาพในการดูแลรักษาผู้ป่วยให้ได้  เพื่อเป็นการลดความคับคั่งของ รพศ. , เป็นการขยายพื้นที่ในการเข้าถึงการรักษาพยาบาล-ขยายการเข้าถึงบริการดูแลรักษาของผู้ป่วย ,  ลดการเดินทางไกลของผู้ป่วยเพื่อมารับบริการรักษาพยาบาลอย่างไม่จำเป็น , เป็นการเพิ่มศักยภาพให้กับ </a:t>
            </a:r>
            <a:r>
              <a:rPr lang="th-TH" sz="1050" dirty="0" err="1" smtClean="0"/>
              <a:t>รพท.</a:t>
            </a:r>
            <a:r>
              <a:rPr lang="th-TH" sz="1050" dirty="0" smtClean="0"/>
              <a:t>เพื่อดูแลรักษาผู้ป่วยแบบเบ็ดเสร็จภายในจังหวัดของตนเอง  </a:t>
            </a:r>
          </a:p>
          <a:p>
            <a:pPr>
              <a:defRPr/>
            </a:pPr>
            <a:r>
              <a:rPr lang="th-TH" sz="1050" dirty="0" smtClean="0"/>
              <a:t>              แนวคิดการพัฒนา </a:t>
            </a:r>
            <a:r>
              <a:rPr lang="en-US" sz="1050" dirty="0" smtClean="0"/>
              <a:t>node </a:t>
            </a:r>
            <a:r>
              <a:rPr lang="th-TH" sz="1050" dirty="0" smtClean="0"/>
              <a:t>ทางสูติศาสตร์ ในฐานะ </a:t>
            </a:r>
            <a:r>
              <a:rPr lang="en-US" sz="1050" dirty="0" smtClean="0"/>
              <a:t>node </a:t>
            </a:r>
            <a:r>
              <a:rPr lang="th-TH" sz="1050" dirty="0" smtClean="0"/>
              <a:t>จะต้องได้รับการพัฒนา “</a:t>
            </a:r>
            <a:r>
              <a:rPr lang="en-US" sz="1050" dirty="0" smtClean="0"/>
              <a:t>2 </a:t>
            </a:r>
            <a:r>
              <a:rPr lang="th-TH" sz="1050" dirty="0" smtClean="0"/>
              <a:t>ส่วน </a:t>
            </a:r>
            <a:r>
              <a:rPr lang="en-US" sz="1050" dirty="0" smtClean="0"/>
              <a:t>2 </a:t>
            </a:r>
            <a:r>
              <a:rPr lang="th-TH" sz="1050" dirty="0" smtClean="0"/>
              <a:t>องค์ประกอบ”   </a:t>
            </a:r>
            <a:r>
              <a:rPr lang="en-US" sz="1050" dirty="0" smtClean="0"/>
              <a:t>2</a:t>
            </a:r>
            <a:r>
              <a:rPr lang="th-TH" sz="1050" dirty="0" smtClean="0"/>
              <a:t> ส่วน ได้แก่ ส่วนบริการฝากครรภ์ และบริการคลอด  , </a:t>
            </a:r>
            <a:r>
              <a:rPr lang="en-US" sz="1050" dirty="0" smtClean="0"/>
              <a:t>2</a:t>
            </a:r>
            <a:r>
              <a:rPr lang="th-TH" sz="1050" dirty="0" smtClean="0"/>
              <a:t> องค์ประกอบ ได้แก่  องค์ประกอบด้านคุณภาพมาตรฐาน และองค์ประกอบด้านการจัดระบบบริการส่งต่อความเสี่ยงสูงและกรณีฉุกเฉิน  (ดังภาพ)    </a:t>
            </a:r>
          </a:p>
          <a:p>
            <a:pPr>
              <a:defRPr/>
            </a:pPr>
            <a:r>
              <a:rPr lang="th-TH" sz="1050" dirty="0" smtClean="0"/>
              <a:t>              โดยส่วนบริการฝากครรภ์ จะต้องมีการพัฒนา ระบบบริการฝากครรภ์ให้ได้ตาม มาตรฐาน อย่างมีคุณภาพ  และ การจัดระบบคัดกรองและส่งต่อกรณีความเสี่ยงสูง</a:t>
            </a:r>
          </a:p>
          <a:p>
            <a:pPr>
              <a:defRPr/>
            </a:pPr>
            <a:r>
              <a:rPr lang="th-TH" sz="1050" dirty="0" smtClean="0"/>
              <a:t>              ส่วนบริการคลอด  จะต้องมีการพัฒนาบริการคลอดที่ได้ตามมาตรฐาน อย่างมีคุณภาพ  และ  การจัดระบบส่งต่อภาวะกรณีฉุกเฉินทางสูติศาสตร์และการคลอด</a:t>
            </a:r>
            <a:endParaRPr lang="th-TH" sz="1050" dirty="0"/>
          </a:p>
        </p:txBody>
      </p:sp>
      <p:sp>
        <p:nvSpPr>
          <p:cNvPr id="3789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0A1925BA-AFCA-4187-B55D-493F490C2A48}" type="slidenum">
              <a:rPr lang="en-GB" altLang="en-US" sz="1200"/>
              <a:pPr eaLnBrk="1" hangingPunct="1"/>
              <a:t>20</a:t>
            </a:fld>
            <a:endParaRPr lang="en-GB" altLang="en-US" sz="1200"/>
          </a:p>
        </p:txBody>
      </p:sp>
    </p:spTree>
    <p:extLst>
      <p:ext uri="{BB962C8B-B14F-4D97-AF65-F5344CB8AC3E}">
        <p14:creationId xmlns="" xmlns:p14="http://schemas.microsoft.com/office/powerpoint/2010/main" val="28546217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th-TH" altLang="th-TH" smtClean="0"/>
              <a:t>           สไลด์นี้  แสดงให้เห็นภาพของ ระบบการจัด </a:t>
            </a:r>
            <a:r>
              <a:rPr lang="en-US" altLang="th-TH" smtClean="0"/>
              <a:t>NODE </a:t>
            </a:r>
            <a:r>
              <a:rPr lang="th-TH" altLang="th-TH" smtClean="0"/>
              <a:t>ทางสูติศาสตร์ในปัจจุบัน ซึ่งประกอบด้วย รพท.(ซึ่งเป็นรพ.ประจำจังหวัด จำนวน </a:t>
            </a:r>
            <a:r>
              <a:rPr lang="en-US" altLang="th-TH" smtClean="0"/>
              <a:t>5</a:t>
            </a:r>
            <a:r>
              <a:rPr lang="th-TH" altLang="th-TH" smtClean="0"/>
              <a:t> แห่ง โดยมี รพศ.สปส.เป็น </a:t>
            </a:r>
            <a:r>
              <a:rPr lang="en-US" altLang="th-TH" smtClean="0"/>
              <a:t>NODE </a:t>
            </a:r>
            <a:r>
              <a:rPr lang="th-TH" altLang="th-TH" smtClean="0"/>
              <a:t>ใหญ่)    และประกอบด้วย รพช.ที่มีศักยภาพ จำนวน</a:t>
            </a:r>
            <a:r>
              <a:rPr lang="en-US" altLang="th-TH" smtClean="0"/>
              <a:t> 6</a:t>
            </a:r>
            <a:r>
              <a:rPr lang="th-TH" altLang="th-TH" smtClean="0"/>
              <a:t> แห่ง  กระจายอยู่ใน </a:t>
            </a:r>
            <a:r>
              <a:rPr lang="en-US" altLang="th-TH" smtClean="0"/>
              <a:t>3</a:t>
            </a:r>
            <a:r>
              <a:rPr lang="th-TH" altLang="th-TH" smtClean="0"/>
              <a:t> จังหวัด คือ  อุบล , ยโสธร , และศรีสะเกษ </a:t>
            </a:r>
          </a:p>
          <a:p>
            <a:r>
              <a:rPr lang="th-TH" altLang="th-TH" smtClean="0"/>
              <a:t>            รวมจำนวน </a:t>
            </a:r>
            <a:r>
              <a:rPr lang="en-US" altLang="th-TH" smtClean="0"/>
              <a:t>NODE </a:t>
            </a:r>
            <a:r>
              <a:rPr lang="th-TH" altLang="th-TH" smtClean="0"/>
              <a:t>ทางสูติศาสตร์ ทั้งสิ้น </a:t>
            </a:r>
            <a:r>
              <a:rPr lang="en-US" altLang="th-TH" smtClean="0"/>
              <a:t>11</a:t>
            </a:r>
            <a:r>
              <a:rPr lang="th-TH" altLang="th-TH" smtClean="0"/>
              <a:t> แห่ง (นับรวม รพศ.สปส)</a:t>
            </a:r>
          </a:p>
        </p:txBody>
      </p:sp>
      <p:sp>
        <p:nvSpPr>
          <p:cNvPr id="39940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9756A84C-1B63-47AB-B1D9-755B3F2424BC}" type="slidenum">
              <a:rPr lang="en-GB" altLang="en-US" sz="1200"/>
              <a:pPr eaLnBrk="1" hangingPunct="1"/>
              <a:t>21</a:t>
            </a:fld>
            <a:endParaRPr lang="en-GB" altLang="en-US" sz="1200"/>
          </a:p>
        </p:txBody>
      </p:sp>
    </p:spTree>
    <p:extLst>
      <p:ext uri="{BB962C8B-B14F-4D97-AF65-F5344CB8AC3E}">
        <p14:creationId xmlns="" xmlns:p14="http://schemas.microsoft.com/office/powerpoint/2010/main" val="3151720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F542-E48E-42FC-BA9D-BB5CAFBE304B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E8739-26FC-4D66-9B8E-05FE4DBE59B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704889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F542-E48E-42FC-BA9D-BB5CAFBE304B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E8739-26FC-4D66-9B8E-05FE4DBE59B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189790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F542-E48E-42FC-BA9D-BB5CAFBE304B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E8739-26FC-4D66-9B8E-05FE4DBE59B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126948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F542-E48E-42FC-BA9D-BB5CAFBE304B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E8739-26FC-4D66-9B8E-05FE4DBE59B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270877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F542-E48E-42FC-BA9D-BB5CAFBE304B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E8739-26FC-4D66-9B8E-05FE4DBE59B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883668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F542-E48E-42FC-BA9D-BB5CAFBE304B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E8739-26FC-4D66-9B8E-05FE4DBE59B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624259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F542-E48E-42FC-BA9D-BB5CAFBE304B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E8739-26FC-4D66-9B8E-05FE4DBE59B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790433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F542-E48E-42FC-BA9D-BB5CAFBE304B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E8739-26FC-4D66-9B8E-05FE4DBE59B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414874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F542-E48E-42FC-BA9D-BB5CAFBE304B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E8739-26FC-4D66-9B8E-05FE4DBE59B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385819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F542-E48E-42FC-BA9D-BB5CAFBE304B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E8739-26FC-4D66-9B8E-05FE4DBE59B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136501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F542-E48E-42FC-BA9D-BB5CAFBE304B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E8739-26FC-4D66-9B8E-05FE4DBE59B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735631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0F542-E48E-42FC-BA9D-BB5CAFBE304B}" type="datetimeFigureOut">
              <a:rPr lang="th-TH" smtClean="0"/>
              <a:pPr/>
              <a:t>17/05/58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E8739-26FC-4D66-9B8E-05FE4DBE59B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820008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/>
          <p:cNvSpPr txBox="1"/>
          <p:nvPr/>
        </p:nvSpPr>
        <p:spPr>
          <a:xfrm>
            <a:off x="4225636" y="13855"/>
            <a:ext cx="7966364" cy="48013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</a:t>
            </a:r>
            <a:r>
              <a:rPr lang="th-TH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ถานการณ์</a:t>
            </a:r>
            <a:r>
              <a:rPr lang="th-TH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อนามัยแม่และเด็ก</a:t>
            </a:r>
            <a:r>
              <a:rPr lang="th-TH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7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เขตสุขภาพที่ </a:t>
            </a:r>
            <a:r>
              <a:rPr lang="en-US" sz="8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th-TH" sz="7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รูปภาพ 15" descr="Cluster1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337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กล่องข้อความ 9"/>
          <p:cNvSpPr txBox="1"/>
          <p:nvPr/>
        </p:nvSpPr>
        <p:spPr>
          <a:xfrm>
            <a:off x="4233797" y="4996849"/>
            <a:ext cx="795820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นพ.วิรัตน์ ลือวิเศษไพบูลย์</a:t>
            </a:r>
          </a:p>
          <a:p>
            <a:pPr algn="ctr"/>
            <a:r>
              <a:rPr lang="th-TH" sz="4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ประธาน</a:t>
            </a:r>
            <a:r>
              <a:rPr lang="th-TH" sz="4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ทีมประเมิน </a:t>
            </a:r>
            <a:r>
              <a:rPr lang="en-US" sz="3600" b="1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MCH </a:t>
            </a:r>
            <a:r>
              <a:rPr lang="th-TH" sz="3200" b="1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ระดับเขตฯ</a:t>
            </a:r>
            <a:endParaRPr lang="th-TH" sz="3600" b="1" dirty="0">
              <a:solidFill>
                <a:schemeClr val="accent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812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4"/>
          <p:cNvGraphicFramePr>
            <a:graphicFrameLocks/>
          </p:cNvGraphicFramePr>
          <p:nvPr/>
        </p:nvGraphicFramePr>
        <p:xfrm>
          <a:off x="1574800" y="1103314"/>
          <a:ext cx="9042400" cy="5514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831975" y="1"/>
            <a:ext cx="8821738" cy="151447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th-TH" sz="3200" b="1" dirty="0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หญิงตั้งครรภ์ฝากครรภ์ครบ </a:t>
            </a:r>
            <a:r>
              <a:rPr lang="en-US" sz="3200" b="1" dirty="0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5 </a:t>
            </a:r>
            <a:r>
              <a:rPr lang="th-TH" sz="3200" b="1" dirty="0" smtClean="0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ครั้งตามเกณฑ์</a:t>
            </a:r>
            <a:r>
              <a:rPr lang="th-TH" sz="3200" b="1" dirty="0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h-TH" sz="3200" b="1" dirty="0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h-TH" sz="3200" b="1" dirty="0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แยกรายจังหวัดปีงบฯ </a:t>
            </a:r>
            <a:r>
              <a:rPr lang="en-US" sz="3200" b="1" dirty="0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2557</a:t>
            </a:r>
            <a:endParaRPr lang="th-TH" sz="4400" b="1" dirty="0">
              <a:solidFill>
                <a:srgbClr val="000E4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2095500" y="6376989"/>
            <a:ext cx="20716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ที่มา </a:t>
            </a:r>
            <a:r>
              <a:rPr lang="en-US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รายงาน ก-</a:t>
            </a:r>
            <a:r>
              <a:rPr lang="en-US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cxnSp>
        <p:nvCxnSpPr>
          <p:cNvPr id="6" name="ตัวเชื่อมต่อตรง 6"/>
          <p:cNvCxnSpPr/>
          <p:nvPr/>
        </p:nvCxnSpPr>
        <p:spPr>
          <a:xfrm flipV="1">
            <a:off x="2229547" y="3372220"/>
            <a:ext cx="8137525" cy="365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1703389" y="1125539"/>
            <a:ext cx="12969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sz="2000" b="1">
                <a:cs typeface="Tahoma" panose="020B0604030504040204" pitchFamily="34" charset="0"/>
              </a:rPr>
              <a:t>ร้อยละ</a:t>
            </a:r>
          </a:p>
        </p:txBody>
      </p:sp>
    </p:spTree>
    <p:extLst>
      <p:ext uri="{BB962C8B-B14F-4D97-AF65-F5344CB8AC3E}">
        <p14:creationId xmlns="" xmlns:p14="http://schemas.microsoft.com/office/powerpoint/2010/main" val="26718315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แผนภูมิ 3"/>
          <p:cNvGraphicFramePr/>
          <p:nvPr>
            <p:extLst>
              <p:ext uri="{D42A27DB-BD31-4B8C-83A1-F6EECF244321}">
                <p14:modId xmlns="" xmlns:p14="http://schemas.microsoft.com/office/powerpoint/2010/main" val="343318340"/>
              </p:ext>
            </p:extLst>
          </p:nvPr>
        </p:nvGraphicFramePr>
        <p:xfrm>
          <a:off x="335361" y="1295400"/>
          <a:ext cx="11521279" cy="5193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6460" y="-38100"/>
            <a:ext cx="11521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ร้อยละหญิงคลอดที่อายุน้อยกว่า </a:t>
            </a:r>
            <a:r>
              <a:rPr lang="en-US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 </a:t>
            </a: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 เขตสุขภาพที่ </a:t>
            </a:r>
            <a:r>
              <a:rPr lang="en-US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  <a:p>
            <a:pPr algn="ctr"/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ปีงบประมาณ  </a:t>
            </a: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2554 -2557</a:t>
            </a:r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8635" y="6488668"/>
            <a:ext cx="4110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/>
              <a:t>ที่มา </a:t>
            </a:r>
            <a:r>
              <a:rPr lang="en-US" sz="1800" dirty="0" smtClean="0"/>
              <a:t>:</a:t>
            </a:r>
            <a:r>
              <a:rPr lang="th-TH" sz="1800" dirty="0" smtClean="0"/>
              <a:t> ระบบรายงาน ก</a:t>
            </a:r>
            <a:r>
              <a:rPr lang="en-US" sz="1800" dirty="0" smtClean="0"/>
              <a:t>2 plus </a:t>
            </a:r>
            <a:r>
              <a:rPr lang="en-US" sz="1800" dirty="0"/>
              <a:t> </a:t>
            </a:r>
            <a:r>
              <a:rPr lang="th-TH" sz="1800" dirty="0" smtClean="0"/>
              <a:t>ศูนย์อนามัยที่ </a:t>
            </a:r>
            <a:r>
              <a:rPr lang="en-US" sz="1800" dirty="0" smtClean="0"/>
              <a:t>7 </a:t>
            </a:r>
            <a:r>
              <a:rPr lang="th-TH" sz="1800" dirty="0" smtClean="0"/>
              <a:t>อุบลราชธานี</a:t>
            </a:r>
            <a:endParaRPr lang="th-TH" sz="1800" dirty="0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247650" y="914400"/>
            <a:ext cx="1422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dirty="0" smtClean="0"/>
              <a:t>ร้อยละ</a:t>
            </a:r>
            <a:endParaRPr lang="en-US" altLang="th-TH" dirty="0"/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814106" y="3718405"/>
            <a:ext cx="9970804" cy="2578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2779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9612" y="0"/>
            <a:ext cx="10963275" cy="1325563"/>
          </a:xfrm>
        </p:spPr>
        <p:txBody>
          <a:bodyPr>
            <a:normAutofit/>
          </a:bodyPr>
          <a:lstStyle/>
          <a:p>
            <a:pPr algn="ctr"/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ร้อยละหญิงคลอด อายุต่ำกว่า </a:t>
            </a:r>
            <a:r>
              <a:rPr lang="en-US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 </a:t>
            </a: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 แยกรายจังหวัด  ปีงบประมาณ </a:t>
            </a:r>
            <a:r>
              <a:rPr lang="en-US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2557</a:t>
            </a:r>
            <a:endParaRPr lang="th-TH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34157751"/>
              </p:ext>
            </p:extLst>
          </p:nvPr>
        </p:nvGraphicFramePr>
        <p:xfrm>
          <a:off x="609600" y="1600201"/>
          <a:ext cx="109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07435" y="6191726"/>
            <a:ext cx="4057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/>
              <a:t>ที่มา </a:t>
            </a:r>
            <a:r>
              <a:rPr lang="en-US" sz="1800" dirty="0" smtClean="0"/>
              <a:t>:</a:t>
            </a:r>
            <a:r>
              <a:rPr lang="th-TH" sz="1800" dirty="0" smtClean="0"/>
              <a:t> ระบบรายงาน ก</a:t>
            </a:r>
            <a:r>
              <a:rPr lang="en-US" sz="1800" dirty="0" smtClean="0"/>
              <a:t>2 plus </a:t>
            </a:r>
            <a:r>
              <a:rPr lang="en-US" sz="1800" dirty="0"/>
              <a:t> </a:t>
            </a:r>
            <a:r>
              <a:rPr lang="th-TH" sz="1800" dirty="0" smtClean="0"/>
              <a:t>ศูนย์อนามัยที่ </a:t>
            </a:r>
            <a:r>
              <a:rPr lang="en-US" sz="1800" dirty="0" smtClean="0"/>
              <a:t>7</a:t>
            </a:r>
            <a:r>
              <a:rPr lang="th-TH" sz="1800" dirty="0" smtClean="0"/>
              <a:t>อุบลราชธานี</a:t>
            </a:r>
            <a:endParaRPr lang="th-TH" sz="1800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523222" y="1114816"/>
            <a:ext cx="1422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dirty="0" smtClean="0"/>
              <a:t>ร้อยละ</a:t>
            </a:r>
            <a:endParaRPr lang="en-US" altLang="th-TH" dirty="0"/>
          </a:p>
        </p:txBody>
      </p:sp>
    </p:spTree>
    <p:extLst>
      <p:ext uri="{BB962C8B-B14F-4D97-AF65-F5344CB8AC3E}">
        <p14:creationId xmlns="" xmlns:p14="http://schemas.microsoft.com/office/powerpoint/2010/main" val="338972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187575" y="193675"/>
            <a:ext cx="8229600" cy="642938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th-TH" altLang="th-TH" sz="2800" b="1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สถานการณ์การขาดออกซิเจนในทารกแรกเกิด     เขตบริการฯที่ </a:t>
            </a:r>
            <a:r>
              <a:rPr lang="en-US" altLang="th-TH" sz="2800" b="1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10  </a:t>
            </a:r>
            <a:r>
              <a:rPr lang="th-TH" altLang="th-TH" sz="2800" b="1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ปี </a:t>
            </a:r>
            <a:r>
              <a:rPr lang="en-US" altLang="th-TH" sz="2800" b="1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2552-2557</a:t>
            </a:r>
            <a:endParaRPr lang="th-TH" altLang="th-TH" sz="2800" b="1">
              <a:solidFill>
                <a:srgbClr val="000E4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2883" name="TextBox 6"/>
          <p:cNvSpPr txBox="1">
            <a:spLocks noChangeArrowheads="1"/>
          </p:cNvSpPr>
          <p:nvPr/>
        </p:nvSpPr>
        <p:spPr bwMode="auto">
          <a:xfrm>
            <a:off x="1627188" y="715963"/>
            <a:ext cx="1155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rgbClr val="00046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rgbClr val="00046A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0046A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00046A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600" b="1">
                <a:solidFill>
                  <a:srgbClr val="000000"/>
                </a:solidFill>
              </a:rPr>
              <a:t>1,000LB</a:t>
            </a:r>
          </a:p>
        </p:txBody>
      </p:sp>
      <p:graphicFrame>
        <p:nvGraphicFramePr>
          <p:cNvPr id="3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80700767"/>
              </p:ext>
            </p:extLst>
          </p:nvPr>
        </p:nvGraphicFramePr>
        <p:xfrm>
          <a:off x="1574800" y="1285834"/>
          <a:ext cx="9042400" cy="5028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095500" y="6376989"/>
            <a:ext cx="20716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ที่มา </a:t>
            </a:r>
            <a:r>
              <a:rPr lang="en-US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รายงาน ก-</a:t>
            </a:r>
            <a:r>
              <a:rPr lang="en-US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2154391" y="2265386"/>
            <a:ext cx="8354946" cy="18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521109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ัวยึดเนื้อหา 5"/>
          <p:cNvGraphicFramePr>
            <a:graphicFrameLocks noGrp="1"/>
          </p:cNvGraphicFramePr>
          <p:nvPr>
            <p:ph idx="4294967295"/>
          </p:nvPr>
        </p:nvGraphicFramePr>
        <p:xfrm>
          <a:off x="1736726" y="1247776"/>
          <a:ext cx="8772525" cy="5559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4931" name="TextBox 6"/>
          <p:cNvSpPr txBox="1">
            <a:spLocks noChangeArrowheads="1"/>
          </p:cNvSpPr>
          <p:nvPr/>
        </p:nvSpPr>
        <p:spPr bwMode="auto">
          <a:xfrm>
            <a:off x="1631951" y="1052513"/>
            <a:ext cx="20177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rgbClr val="00046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rgbClr val="00046A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0046A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00046A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1800" b="1">
                <a:solidFill>
                  <a:srgbClr val="000000"/>
                </a:solidFill>
                <a:cs typeface="Tahoma" panose="020B0604030504040204" pitchFamily="34" charset="0"/>
              </a:rPr>
              <a:t>อัตรา </a:t>
            </a:r>
            <a:r>
              <a:rPr lang="en-US" altLang="th-TH" sz="1800" b="1">
                <a:solidFill>
                  <a:srgbClr val="000000"/>
                </a:solidFill>
                <a:cs typeface="Tahoma" panose="020B0604030504040204" pitchFamily="34" charset="0"/>
              </a:rPr>
              <a:t>: 1,000 LB</a:t>
            </a:r>
            <a:endParaRPr lang="th-TH" altLang="th-TH" sz="1800" b="1">
              <a:solidFill>
                <a:srgbClr val="000000"/>
              </a:solidFill>
              <a:cs typeface="Tahoma" panose="020B0604030504040204" pitchFamily="34" charset="0"/>
            </a:endParaRPr>
          </a:p>
        </p:txBody>
      </p:sp>
      <p:sp>
        <p:nvSpPr>
          <p:cNvPr id="2" name="Title 1"/>
          <p:cNvSpPr>
            <a:spLocks/>
          </p:cNvSpPr>
          <p:nvPr/>
        </p:nvSpPr>
        <p:spPr bwMode="auto">
          <a:xfrm>
            <a:off x="2208213" y="193675"/>
            <a:ext cx="8229600" cy="6429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66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th-TH" altLang="th-TH" sz="2800" b="1">
                <a:solidFill>
                  <a:srgbClr val="1059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อัตราการขาดออกซิเจนในทารกแรกเกิด</a:t>
            </a:r>
            <a:br>
              <a:rPr lang="th-TH" altLang="th-TH" sz="2800" b="1">
                <a:solidFill>
                  <a:srgbClr val="1059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th-TH" altLang="th-TH" sz="2800" b="1">
                <a:solidFill>
                  <a:srgbClr val="1059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ปี </a:t>
            </a:r>
            <a:r>
              <a:rPr lang="en-US" altLang="th-TH" sz="2800" b="1">
                <a:solidFill>
                  <a:srgbClr val="1059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2557</a:t>
            </a:r>
            <a:r>
              <a:rPr lang="th-TH" altLang="th-TH" sz="2800" b="1">
                <a:solidFill>
                  <a:srgbClr val="1059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 แยกรายจังหวัด</a:t>
            </a:r>
          </a:p>
        </p:txBody>
      </p:sp>
      <p:sp>
        <p:nvSpPr>
          <p:cNvPr id="124933" name="Line 6"/>
          <p:cNvSpPr>
            <a:spLocks noChangeShapeType="1"/>
          </p:cNvSpPr>
          <p:nvPr/>
        </p:nvSpPr>
        <p:spPr bwMode="auto">
          <a:xfrm>
            <a:off x="2545654" y="3388226"/>
            <a:ext cx="8172450" cy="0"/>
          </a:xfrm>
          <a:prstGeom prst="line">
            <a:avLst/>
          </a:prstGeom>
          <a:noFill/>
          <a:ln w="38100">
            <a:solidFill>
              <a:srgbClr val="DE3D2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869869" y="6471989"/>
            <a:ext cx="20716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ที่มา </a:t>
            </a:r>
            <a:r>
              <a:rPr lang="en-US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รายงาน ก-</a:t>
            </a:r>
            <a:r>
              <a:rPr lang="en-US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</p:spTree>
    <p:extLst>
      <p:ext uri="{BB962C8B-B14F-4D97-AF65-F5344CB8AC3E}">
        <p14:creationId xmlns="" xmlns:p14="http://schemas.microsoft.com/office/powerpoint/2010/main" val="27392626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itle 1"/>
          <p:cNvSpPr>
            <a:spLocks noGrp="1"/>
          </p:cNvSpPr>
          <p:nvPr/>
        </p:nvSpPr>
        <p:spPr bwMode="auto">
          <a:xfrm>
            <a:off x="2135188" y="193675"/>
            <a:ext cx="822960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400">
                <a:solidFill>
                  <a:srgbClr val="00046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rgbClr val="00046A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0046A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00046A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h-TH" altLang="th-TH" sz="2800" b="1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สถานการณ์ทารกแรกเกิดน้ำหนักน้อย               เขตบริการฯที่ </a:t>
            </a:r>
            <a:r>
              <a:rPr lang="en-US" altLang="th-TH" sz="2800" b="1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10  </a:t>
            </a:r>
            <a:r>
              <a:rPr lang="th-TH" altLang="th-TH" sz="2800" b="1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ปี </a:t>
            </a:r>
            <a:r>
              <a:rPr lang="en-US" altLang="th-TH" sz="2800" b="1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2552-2557</a:t>
            </a:r>
            <a:endParaRPr lang="th-TH" altLang="th-TH" sz="2800" b="1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835" name="TextBox 4"/>
          <p:cNvSpPr txBox="1">
            <a:spLocks noChangeArrowheads="1"/>
          </p:cNvSpPr>
          <p:nvPr/>
        </p:nvSpPr>
        <p:spPr bwMode="auto">
          <a:xfrm>
            <a:off x="2238376" y="5786439"/>
            <a:ext cx="31566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rgbClr val="00046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rgbClr val="00046A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0046A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00046A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>
                <a:solidFill>
                  <a:srgbClr val="000000"/>
                </a:solidFill>
              </a:rPr>
              <a:t>ที่มา </a:t>
            </a:r>
            <a:r>
              <a:rPr lang="en-US" altLang="th-TH">
                <a:solidFill>
                  <a:srgbClr val="000000"/>
                </a:solidFill>
              </a:rPr>
              <a:t>: </a:t>
            </a:r>
            <a:r>
              <a:rPr lang="th-TH" altLang="th-TH">
                <a:solidFill>
                  <a:srgbClr val="000000"/>
                </a:solidFill>
              </a:rPr>
              <a:t>สำนักงานสาธารณสุขจังหวัด</a:t>
            </a:r>
            <a:endParaRPr lang="en-US" altLang="th-TH">
              <a:solidFill>
                <a:srgbClr val="000000"/>
              </a:solidFill>
            </a:endParaRPr>
          </a:p>
        </p:txBody>
      </p:sp>
      <p:sp>
        <p:nvSpPr>
          <p:cNvPr id="120836" name="TextBox 7"/>
          <p:cNvSpPr txBox="1">
            <a:spLocks noChangeArrowheads="1"/>
          </p:cNvSpPr>
          <p:nvPr/>
        </p:nvSpPr>
        <p:spPr bwMode="auto">
          <a:xfrm>
            <a:off x="942975" y="668339"/>
            <a:ext cx="1690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rgbClr val="00046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rgbClr val="00046A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0046A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00046A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46A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b="1" dirty="0">
                <a:solidFill>
                  <a:srgbClr val="000000"/>
                </a:solidFill>
              </a:rPr>
              <a:t>ร้อยละ</a:t>
            </a:r>
          </a:p>
        </p:txBody>
      </p:sp>
      <p:graphicFrame>
        <p:nvGraphicFramePr>
          <p:cNvPr id="109573" name="Group 5"/>
          <p:cNvGraphicFramePr>
            <a:graphicFrameLocks noGrp="1"/>
          </p:cNvGraphicFramePr>
          <p:nvPr/>
        </p:nvGraphicFramePr>
        <p:xfrm>
          <a:off x="1524001" y="5661026"/>
          <a:ext cx="8964613" cy="993776"/>
        </p:xfrm>
        <a:graphic>
          <a:graphicData uri="http://schemas.openxmlformats.org/drawingml/2006/table">
            <a:tbl>
              <a:tblPr/>
              <a:tblGrid>
                <a:gridCol w="1279525"/>
                <a:gridCol w="1282700"/>
                <a:gridCol w="1281113"/>
                <a:gridCol w="1281112"/>
                <a:gridCol w="1279525"/>
                <a:gridCol w="1281113"/>
                <a:gridCol w="1279525"/>
              </a:tblGrid>
              <a:tr h="496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</a:t>
                      </a:r>
                      <a:r>
                        <a:rPr kumimoji="0" lang="en-US" alt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57</a:t>
                      </a:r>
                      <a:endParaRPr kumimoji="0" lang="th-TH" altLang="th-TH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อุบล</a:t>
                      </a: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ศรีสะเกษ</a:t>
                      </a: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อำนาจ</a:t>
                      </a: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ยโสธร</a:t>
                      </a: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มุกดาหาร</a:t>
                      </a: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เขต</a:t>
                      </a:r>
                      <a:r>
                        <a:rPr kumimoji="0" lang="en-US" altLang="th-TH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kumimoji="0" lang="th-TH" altLang="th-TH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96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LBW</a:t>
                      </a:r>
                      <a:endParaRPr kumimoji="0" lang="th-TH" altLang="th-TH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10.0</a:t>
                      </a:r>
                      <a:endParaRPr kumimoji="0" lang="th-TH" altLang="th-TH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</a:t>
                      </a:r>
                      <a:r>
                        <a:rPr kumimoji="0" lang="th-TH" alt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</a:t>
                      </a:r>
                      <a:r>
                        <a:rPr kumimoji="0" lang="en-US" alt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kumimoji="0" lang="th-TH" altLang="th-TH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r>
                        <a:rPr kumimoji="0" lang="th-TH" alt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.8</a:t>
                      </a: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7.</a:t>
                      </a:r>
                      <a:r>
                        <a:rPr kumimoji="0" lang="en-US" alt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kumimoji="0" lang="th-TH" altLang="th-TH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8.0</a:t>
                      </a:r>
                      <a:endParaRPr kumimoji="0" lang="th-TH" altLang="th-TH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00046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8.</a:t>
                      </a:r>
                      <a:r>
                        <a:rPr kumimoji="0" lang="en-US" alt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kumimoji="0" lang="th-TH" altLang="th-TH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3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52281799"/>
              </p:ext>
            </p:extLst>
          </p:nvPr>
        </p:nvGraphicFramePr>
        <p:xfrm>
          <a:off x="1042989" y="851569"/>
          <a:ext cx="10053640" cy="4795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ตัวเชื่อมต่อตรง 6"/>
          <p:cNvCxnSpPr/>
          <p:nvPr/>
        </p:nvCxnSpPr>
        <p:spPr>
          <a:xfrm>
            <a:off x="2154391" y="5647406"/>
            <a:ext cx="8354946" cy="18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1259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288" y="-188913"/>
            <a:ext cx="8229600" cy="102552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4800" b="1" dirty="0">
                <a:latin typeface="TH SarabunPSK" pitchFamily="34" charset="-34"/>
                <a:cs typeface="TH SarabunPSK" pitchFamily="34" charset="-34"/>
              </a:rPr>
              <a:t>อัตราส่วนการตายมารดา ปี </a:t>
            </a:r>
            <a:r>
              <a:rPr lang="en-US" sz="4800" b="1" dirty="0">
                <a:latin typeface="TH SarabunPSK" pitchFamily="34" charset="-34"/>
                <a:cs typeface="TH SarabunPSK" pitchFamily="34" charset="-34"/>
              </a:rPr>
              <a:t>2552 - 2557</a:t>
            </a:r>
            <a:endParaRPr lang="th-TH" sz="6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29" name="TextBox 13"/>
          <p:cNvSpPr txBox="1">
            <a:spLocks noChangeArrowheads="1"/>
          </p:cNvSpPr>
          <p:nvPr/>
        </p:nvSpPr>
        <p:spPr bwMode="auto">
          <a:xfrm>
            <a:off x="1524001" y="901701"/>
            <a:ext cx="17637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th-TH" sz="1800" b="1">
                <a:solidFill>
                  <a:srgbClr val="DE3D22"/>
                </a:solidFill>
              </a:rPr>
              <a:t>(:100,000 LB)</a:t>
            </a:r>
          </a:p>
        </p:txBody>
      </p:sp>
      <p:cxnSp>
        <p:nvCxnSpPr>
          <p:cNvPr id="1030" name="ตัวเชื่อมต่อตรง 6"/>
          <p:cNvCxnSpPr>
            <a:cxnSpLocks noChangeShapeType="1"/>
          </p:cNvCxnSpPr>
          <p:nvPr/>
        </p:nvCxnSpPr>
        <p:spPr bwMode="auto">
          <a:xfrm>
            <a:off x="3719514" y="2349500"/>
            <a:ext cx="4752975" cy="0"/>
          </a:xfrm>
          <a:prstGeom prst="line">
            <a:avLst/>
          </a:prstGeom>
          <a:noFill/>
          <a:ln w="19050" algn="ctr">
            <a:solidFill>
              <a:srgbClr val="DE3D22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077756210"/>
              </p:ext>
            </p:extLst>
          </p:nvPr>
        </p:nvGraphicFramePr>
        <p:xfrm>
          <a:off x="1574800" y="1103314"/>
          <a:ext cx="9042400" cy="520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095500" y="6376989"/>
            <a:ext cx="20716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ที่มา </a:t>
            </a:r>
            <a:r>
              <a:rPr lang="en-US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รายงาน ก-</a:t>
            </a:r>
            <a:r>
              <a:rPr lang="en-US" altLang="th-TH" sz="1600" b="1" dirty="0"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</p:spTree>
    <p:extLst>
      <p:ext uri="{BB962C8B-B14F-4D97-AF65-F5344CB8AC3E}">
        <p14:creationId xmlns="" xmlns:p14="http://schemas.microsoft.com/office/powerpoint/2010/main" val="3643565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0888" y="115888"/>
            <a:ext cx="8755062" cy="576262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th-TH" sz="4000" b="1" dirty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อัตราส่วนการตายมารดา  รายจังหวัด ปี </a:t>
            </a:r>
            <a:r>
              <a:rPr lang="en-US" sz="4000" b="1" dirty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2557</a:t>
            </a:r>
            <a:endParaRPr lang="th-TH" sz="4000" b="1" dirty="0">
              <a:solidFill>
                <a:srgbClr val="FF0000"/>
              </a:solidFill>
            </a:endParaRPr>
          </a:p>
        </p:txBody>
      </p:sp>
      <p:sp>
        <p:nvSpPr>
          <p:cNvPr id="2052" name="TextBox 12"/>
          <p:cNvSpPr txBox="1">
            <a:spLocks noChangeArrowheads="1"/>
          </p:cNvSpPr>
          <p:nvPr/>
        </p:nvSpPr>
        <p:spPr bwMode="auto">
          <a:xfrm>
            <a:off x="2208214" y="6237288"/>
            <a:ext cx="28082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sz="1600" b="1">
                <a:latin typeface="Tahoma" panose="020B0604030504040204" pitchFamily="34" charset="0"/>
                <a:cs typeface="Tahoma" panose="020B0604030504040204" pitchFamily="34" charset="0"/>
              </a:rPr>
              <a:t>ที่มา </a:t>
            </a:r>
            <a:r>
              <a:rPr lang="en-US" altLang="th-TH" sz="1600" b="1"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altLang="th-TH" sz="1600" b="1">
                <a:latin typeface="Tahoma" panose="020B0604030504040204" pitchFamily="34" charset="0"/>
                <a:cs typeface="Tahoma" panose="020B0604030504040204" pitchFamily="34" charset="0"/>
              </a:rPr>
              <a:t>รายงาน ก</a:t>
            </a:r>
            <a:r>
              <a:rPr lang="en-US" altLang="th-TH" sz="1600" b="1">
                <a:latin typeface="Tahoma" panose="020B0604030504040204" pitchFamily="34" charset="0"/>
                <a:cs typeface="Tahoma" panose="020B0604030504040204" pitchFamily="34" charset="0"/>
              </a:rPr>
              <a:t>-2 </a:t>
            </a:r>
          </a:p>
        </p:txBody>
      </p:sp>
      <p:graphicFrame>
        <p:nvGraphicFramePr>
          <p:cNvPr id="3" name="แผนภูมิ 4"/>
          <p:cNvGraphicFramePr>
            <a:graphicFrameLocks/>
          </p:cNvGraphicFramePr>
          <p:nvPr/>
        </p:nvGraphicFramePr>
        <p:xfrm>
          <a:off x="1602510" y="1224542"/>
          <a:ext cx="9117013" cy="4395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1720850" y="850900"/>
            <a:ext cx="1422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th-TH" sz="1200" dirty="0"/>
              <a:t>100,000</a:t>
            </a:r>
            <a:r>
              <a:rPr lang="th-TH" altLang="th-TH" sz="1200" dirty="0"/>
              <a:t> </a:t>
            </a:r>
            <a:r>
              <a:rPr lang="en-US" altLang="th-TH" sz="1200" dirty="0"/>
              <a:t>LB </a:t>
            </a:r>
          </a:p>
        </p:txBody>
      </p:sp>
      <p:sp>
        <p:nvSpPr>
          <p:cNvPr id="2055" name="Text Box 13"/>
          <p:cNvSpPr txBox="1">
            <a:spLocks noChangeArrowheads="1"/>
          </p:cNvSpPr>
          <p:nvPr/>
        </p:nvSpPr>
        <p:spPr bwMode="auto">
          <a:xfrm>
            <a:off x="2640014" y="822326"/>
            <a:ext cx="7488237" cy="519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th-TH" altLang="th-TH"/>
          </a:p>
        </p:txBody>
      </p:sp>
      <p:sp>
        <p:nvSpPr>
          <p:cNvPr id="2056" name="Text Box 14"/>
          <p:cNvSpPr txBox="1">
            <a:spLocks noChangeArrowheads="1"/>
          </p:cNvSpPr>
          <p:nvPr/>
        </p:nvSpPr>
        <p:spPr bwMode="auto">
          <a:xfrm>
            <a:off x="5446713" y="1371600"/>
            <a:ext cx="792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th-TH" sz="1400" dirty="0">
                <a:solidFill>
                  <a:srgbClr val="DE3D2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(2 </a:t>
            </a:r>
            <a:r>
              <a:rPr lang="th-TH" altLang="th-TH" sz="1400" dirty="0">
                <a:solidFill>
                  <a:srgbClr val="DE3D2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ราย)</a:t>
            </a:r>
          </a:p>
        </p:txBody>
      </p:sp>
      <p:sp>
        <p:nvSpPr>
          <p:cNvPr id="2057" name="Text Box 15"/>
          <p:cNvSpPr txBox="1">
            <a:spLocks noChangeArrowheads="1"/>
          </p:cNvSpPr>
          <p:nvPr/>
        </p:nvSpPr>
        <p:spPr bwMode="auto">
          <a:xfrm>
            <a:off x="4375151" y="3571875"/>
            <a:ext cx="7921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th-TH" sz="1400">
                <a:solidFill>
                  <a:srgbClr val="DE3D2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(1 </a:t>
            </a:r>
            <a:r>
              <a:rPr lang="th-TH" altLang="th-TH" sz="1400">
                <a:solidFill>
                  <a:srgbClr val="DE3D2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ราย)</a:t>
            </a:r>
          </a:p>
        </p:txBody>
      </p:sp>
      <p:sp>
        <p:nvSpPr>
          <p:cNvPr id="2058" name="Text Box 16"/>
          <p:cNvSpPr txBox="1">
            <a:spLocks noChangeArrowheads="1"/>
          </p:cNvSpPr>
          <p:nvPr/>
        </p:nvSpPr>
        <p:spPr bwMode="auto">
          <a:xfrm>
            <a:off x="7875588" y="3071814"/>
            <a:ext cx="7921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th-TH" sz="1400">
                <a:solidFill>
                  <a:srgbClr val="DE3D2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(1 </a:t>
            </a:r>
            <a:r>
              <a:rPr lang="th-TH" altLang="th-TH" sz="1400">
                <a:solidFill>
                  <a:srgbClr val="DE3D2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ราย)</a:t>
            </a: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6661151" y="2286000"/>
            <a:ext cx="7921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th-TH" sz="1400">
                <a:solidFill>
                  <a:srgbClr val="DE3D2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(1 </a:t>
            </a:r>
            <a:r>
              <a:rPr lang="th-TH" altLang="th-TH" sz="1400">
                <a:solidFill>
                  <a:srgbClr val="DE3D2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ราย)</a:t>
            </a:r>
          </a:p>
        </p:txBody>
      </p:sp>
      <p:sp>
        <p:nvSpPr>
          <p:cNvPr id="2060" name="Text Box 18"/>
          <p:cNvSpPr txBox="1">
            <a:spLocks noChangeArrowheads="1"/>
          </p:cNvSpPr>
          <p:nvPr/>
        </p:nvSpPr>
        <p:spPr bwMode="auto">
          <a:xfrm>
            <a:off x="9024939" y="2643189"/>
            <a:ext cx="9286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th-TH" sz="1400">
                <a:solidFill>
                  <a:srgbClr val="DE3D2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(10 </a:t>
            </a:r>
            <a:r>
              <a:rPr lang="th-TH" altLang="th-TH" sz="1400">
                <a:solidFill>
                  <a:srgbClr val="DE3D2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ราย)</a:t>
            </a:r>
          </a:p>
        </p:txBody>
      </p:sp>
      <p:sp>
        <p:nvSpPr>
          <p:cNvPr id="2061" name="Text Box 15"/>
          <p:cNvSpPr txBox="1">
            <a:spLocks noChangeArrowheads="1"/>
          </p:cNvSpPr>
          <p:nvPr/>
        </p:nvSpPr>
        <p:spPr bwMode="auto">
          <a:xfrm>
            <a:off x="3160713" y="3143250"/>
            <a:ext cx="7921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th-TH" sz="1400">
                <a:solidFill>
                  <a:srgbClr val="DE3D2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(5 </a:t>
            </a:r>
            <a:r>
              <a:rPr lang="th-TH" altLang="th-TH" sz="1400">
                <a:solidFill>
                  <a:srgbClr val="DE3D2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ราย)</a:t>
            </a:r>
          </a:p>
        </p:txBody>
      </p:sp>
    </p:spTree>
    <p:extLst>
      <p:ext uri="{BB962C8B-B14F-4D97-AF65-F5344CB8AC3E}">
        <p14:creationId xmlns="" xmlns:p14="http://schemas.microsoft.com/office/powerpoint/2010/main" val="2964135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94" name="Group 16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25706100"/>
              </p:ext>
            </p:extLst>
          </p:nvPr>
        </p:nvGraphicFramePr>
        <p:xfrm>
          <a:off x="154379" y="990600"/>
          <a:ext cx="11916667" cy="5708159"/>
        </p:xfrm>
        <a:graphic>
          <a:graphicData uri="http://schemas.openxmlformats.org/drawingml/2006/table">
            <a:tbl>
              <a:tblPr/>
              <a:tblGrid>
                <a:gridCol w="1936998"/>
                <a:gridCol w="2450425"/>
                <a:gridCol w="3295912"/>
                <a:gridCol w="4233332"/>
              </a:tblGrid>
              <a:tr h="531621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จังหวัด</a:t>
                      </a: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ขณะตั้งครรภ์</a:t>
                      </a: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ขณะคลอด</a:t>
                      </a: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หลังคลอด</a:t>
                      </a: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3778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สาเหตุการเสียชีวิตของมารดา</a:t>
                      </a: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46195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มุกดาหาร</a:t>
                      </a: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altLang="th-TH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- Complete spontaneous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  abortion with placenta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  </a:t>
                      </a:r>
                      <a:r>
                        <a:rPr kumimoji="0" lang="en-US" altLang="th-TH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previa</a:t>
                      </a: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with sepsis with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  Disseminate intravascular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  coagulopathy</a:t>
                      </a:r>
                      <a:endParaRPr kumimoji="0" lang="th-TH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ea typeface="Adobe Arabic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- Septic shock PPH with Hypovolemic</a:t>
                      </a:r>
                      <a:endParaRPr kumimoji="0" lang="th-TH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ea typeface="Adobe Arabic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ea typeface="Adobe Arabic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9303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อำนาจ</a:t>
                      </a: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altLang="th-TH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- Heart disease</a:t>
                      </a:r>
                      <a:endParaRPr kumimoji="0" lang="th-TH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ea typeface="Adobe Arabic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- </a:t>
                      </a: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Amniotic fluid embolism</a:t>
                      </a:r>
                      <a:endParaRPr kumimoji="0" lang="th-TH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ea typeface="Adobe Arabic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- </a:t>
                      </a: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Severe preeclampsia</a:t>
                      </a:r>
                      <a:endParaRPr kumimoji="0" lang="th-TH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ea typeface="Adobe Arabic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- Postpartum hemorrhage</a:t>
                      </a:r>
                      <a:endParaRPr kumimoji="0" lang="th-TH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ea typeface="Adobe Arabic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- PIH</a:t>
                      </a:r>
                      <a:endParaRPr kumimoji="0" lang="th-TH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ea typeface="Adobe Arabic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6645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ยโสธร</a:t>
                      </a: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0D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altLang="th-TH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0D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- </a:t>
                      </a:r>
                      <a:r>
                        <a:rPr kumimoji="0" lang="en-US" altLang="th-TH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Abruptio</a:t>
                      </a: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placenta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- </a:t>
                      </a:r>
                      <a:r>
                        <a:rPr kumimoji="0" lang="en-US" altLang="th-TH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Eclampsia</a:t>
                      </a:r>
                      <a:endParaRPr kumimoji="0" lang="th-TH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ea typeface="Adobe Arabic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0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-</a:t>
                      </a: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Postpartum hemorrhage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 with </a:t>
                      </a:r>
                      <a:r>
                        <a:rPr kumimoji="0" lang="en-US" altLang="th-TH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Hypovolemic</a:t>
                      </a:r>
                      <a:endParaRPr kumimoji="0" lang="en-US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ea typeface="Adobe Arabic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0DE"/>
                    </a:solidFill>
                  </a:tcPr>
                </a:tc>
              </a:tr>
              <a:tr h="6645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ศรีสะเกษ</a:t>
                      </a: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0E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altLang="th-TH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0E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-</a:t>
                      </a:r>
                      <a:r>
                        <a:rPr kumimoji="0" lang="th-TH" altLang="th-TH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 โรคอายุรกรรม (ม้ามแตก)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altLang="th-TH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0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- </a:t>
                      </a:r>
                      <a:r>
                        <a:rPr kumimoji="0" lang="th-TH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ตกเลือดหลังคลอด </a:t>
                      </a:r>
                      <a:endParaRPr kumimoji="0" lang="en-US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- Shock </a:t>
                      </a:r>
                      <a:r>
                        <a:rPr kumimoji="0" lang="th-TH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จาก </a:t>
                      </a: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PPH with  Sepsis</a:t>
                      </a:r>
                      <a:endParaRPr kumimoji="0" lang="th-TH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0EF"/>
                    </a:solidFill>
                  </a:tcPr>
                </a:tc>
              </a:tr>
              <a:tr h="9303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อุบลราชธานี</a:t>
                      </a: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0D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altLang="th-TH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0D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90000"/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-</a:t>
                      </a: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th-TH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เส้นเลือดในสมอง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- โรคหัวใจ</a:t>
                      </a:r>
                      <a:endParaRPr kumimoji="0" lang="en-US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ea typeface="Adobe Arabic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ea typeface="Adobe Arabic"/>
                          <a:cs typeface="Tahoma" panose="020B0604030504040204" pitchFamily="34" charset="0"/>
                        </a:rPr>
                        <a:t> - Embolism/PIH</a:t>
                      </a:r>
                      <a:endParaRPr kumimoji="0" lang="th-TH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ea typeface="Adobe Arabic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0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PPH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Sepsis</a:t>
                      </a:r>
                      <a:endParaRPr kumimoji="0" lang="th-TH" altLang="th-TH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9" marR="91439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0DE"/>
                    </a:solidFill>
                  </a:tcPr>
                </a:tc>
              </a:tr>
            </a:tbl>
          </a:graphicData>
        </a:graphic>
      </p:graphicFrame>
      <p:sp>
        <p:nvSpPr>
          <p:cNvPr id="10283" name="ชื่อเรื่อง 1"/>
          <p:cNvSpPr>
            <a:spLocks/>
          </p:cNvSpPr>
          <p:nvPr/>
        </p:nvSpPr>
        <p:spPr bwMode="auto">
          <a:xfrm>
            <a:off x="1524000" y="0"/>
            <a:ext cx="914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th-TH" altLang="th-TH" sz="2400">
                <a:solidFill>
                  <a:srgbClr val="292934"/>
                </a:solidFill>
                <a:cs typeface="Tahoma" panose="020B0604030504040204" pitchFamily="34" charset="0"/>
              </a:rPr>
              <a:t>จำแนก สาเหตุการตายของมารดาของจังหวัด ในเขตรับผิดชอบของศอ.</a:t>
            </a:r>
            <a:r>
              <a:rPr lang="en-US" altLang="th-TH" sz="2400">
                <a:solidFill>
                  <a:srgbClr val="292934"/>
                </a:solidFill>
                <a:cs typeface="Tahoma" panose="020B0604030504040204" pitchFamily="34" charset="0"/>
              </a:rPr>
              <a:t>7 </a:t>
            </a:r>
            <a:r>
              <a:rPr lang="th-TH" altLang="th-TH" sz="2400">
                <a:solidFill>
                  <a:srgbClr val="292934"/>
                </a:solidFill>
                <a:cs typeface="Tahoma" panose="020B0604030504040204" pitchFamily="34" charset="0"/>
              </a:rPr>
              <a:t>อุบลราชธานี รวมตั้งแต่ปี </a:t>
            </a:r>
            <a:r>
              <a:rPr lang="en-US" altLang="th-TH" sz="2400">
                <a:solidFill>
                  <a:srgbClr val="292934"/>
                </a:solidFill>
                <a:cs typeface="Tahoma" panose="020B0604030504040204" pitchFamily="34" charset="0"/>
              </a:rPr>
              <a:t>2552-2557 </a:t>
            </a:r>
            <a:r>
              <a:rPr lang="th-TH" altLang="th-TH" sz="2400">
                <a:solidFill>
                  <a:srgbClr val="292934"/>
                </a:solidFill>
                <a:cs typeface="Tahoma" panose="020B0604030504040204" pitchFamily="34" charset="0"/>
              </a:rPr>
              <a:t>แยกรายจังหวัด</a:t>
            </a:r>
          </a:p>
        </p:txBody>
      </p:sp>
    </p:spTree>
    <p:extLst>
      <p:ext uri="{BB962C8B-B14F-4D97-AF65-F5344CB8AC3E}">
        <p14:creationId xmlns="" xmlns:p14="http://schemas.microsoft.com/office/powerpoint/2010/main" val="278084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2"/>
          <p:cNvSpPr txBox="1">
            <a:spLocks noChangeArrowheads="1"/>
          </p:cNvSpPr>
          <p:nvPr/>
        </p:nvSpPr>
        <p:spPr bwMode="auto">
          <a:xfrm>
            <a:off x="-760023" y="130627"/>
            <a:ext cx="105809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th-TH" altLang="th-TH" sz="3600" dirty="0">
                <a:latin typeface="Tahoma" panose="020B0604030504040204" pitchFamily="34" charset="0"/>
                <a:cs typeface="Tahoma" panose="020B0604030504040204" pitchFamily="34" charset="0"/>
              </a:rPr>
              <a:t>สรุปสภาพปัญหามารดาตายใน</a:t>
            </a:r>
            <a:r>
              <a:rPr lang="th-TH" altLang="th-TH" sz="3600" dirty="0" smtClean="0">
                <a:latin typeface="Tahoma" panose="020B0604030504040204" pitchFamily="34" charset="0"/>
                <a:cs typeface="Tahoma" panose="020B0604030504040204" pitchFamily="34" charset="0"/>
              </a:rPr>
              <a:t>เขตสุขภาพ</a:t>
            </a:r>
            <a:r>
              <a:rPr lang="th-TH" altLang="th-TH" sz="3600" dirty="0">
                <a:latin typeface="Tahoma" panose="020B0604030504040204" pitchFamily="34" charset="0"/>
                <a:cs typeface="Tahoma" panose="020B0604030504040204" pitchFamily="34" charset="0"/>
              </a:rPr>
              <a:t>ที่ </a:t>
            </a:r>
            <a:r>
              <a:rPr lang="en-US" altLang="th-TH" sz="3600" dirty="0">
                <a:latin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th-TH" altLang="th-TH" sz="36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3868118187"/>
              </p:ext>
            </p:extLst>
          </p:nvPr>
        </p:nvGraphicFramePr>
        <p:xfrm>
          <a:off x="237021" y="1230746"/>
          <a:ext cx="7704856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63617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0" y="1118376"/>
            <a:ext cx="6922579" cy="17543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ทบทวนกระบวนการดำเนินงานที่ผ่านมาของ </a:t>
            </a:r>
            <a:endParaRPr lang="en-US" sz="3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MCH board 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ระดับเขต (เขตฯ </a:t>
            </a: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10)</a:t>
            </a:r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0" y="3038460"/>
            <a:ext cx="6922579" cy="11387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742950" indent="-742950">
              <a:buAutoNum type="arabicPeriod" startAt="2"/>
            </a:pP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ข้อมูลทั่วไป/สถานการณ์งาน</a:t>
            </a: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อนามัยแม่และเด็ก 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เขตสุขภาพที่ </a:t>
            </a: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0" y="4427525"/>
            <a:ext cx="6922579" cy="23083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742950" indent="-742950">
              <a:buAutoNum type="arabicPeriod" startAt="3"/>
            </a:pP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ข้อเสนอจากการประเมินตนเองของผู้แทน </a:t>
            </a:r>
            <a:r>
              <a:rPr lang="en-US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</a:t>
            </a:r>
          </a:p>
          <a:p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MCH board </a:t>
            </a: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ทุกจังหวัด </a:t>
            </a:r>
          </a:p>
          <a:p>
            <a:r>
              <a:rPr lang="th-TH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ในเขต </a:t>
            </a: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(6 </a:t>
            </a:r>
            <a:r>
              <a:rPr lang="th-TH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กพ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58)</a:t>
            </a:r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กล่องข้อความ 6"/>
          <p:cNvSpPr txBox="1"/>
          <p:nvPr/>
        </p:nvSpPr>
        <p:spPr>
          <a:xfrm>
            <a:off x="0" y="0"/>
            <a:ext cx="6922579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กรอบการนำเสนอ</a:t>
            </a:r>
            <a:endParaRPr lang="th-TH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รูปภาพ 15" descr="Cluster1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454" y="118752"/>
            <a:ext cx="5130873" cy="6739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กล่องข้อความ 8"/>
          <p:cNvSpPr txBox="1"/>
          <p:nvPr/>
        </p:nvSpPr>
        <p:spPr>
          <a:xfrm>
            <a:off x="6934454" y="-23747"/>
            <a:ext cx="5130873" cy="225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th-TH" sz="1050" dirty="0"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937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31"/>
          <p:cNvSpPr>
            <a:spLocks noChangeArrowheads="1"/>
          </p:cNvSpPr>
          <p:nvPr/>
        </p:nvSpPr>
        <p:spPr bwMode="auto">
          <a:xfrm flipH="1">
            <a:off x="2024064" y="5949950"/>
            <a:ext cx="3595687" cy="908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B0F0"/>
              </a:gs>
              <a:gs pos="100000">
                <a:schemeClr val="bg1">
                  <a:alpha val="75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endParaRPr lang="en-AU" altLang="en-US" sz="1800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615363" y="3578226"/>
            <a:ext cx="1439862" cy="2314575"/>
            <a:chOff x="0" y="0"/>
            <a:chExt cx="907" cy="145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1267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907" cy="1458"/>
            </a:xfrm>
            <a:prstGeom prst="roundRect">
              <a:avLst>
                <a:gd name="adj" fmla="val 13671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AU" altLang="en-US" sz="1800"/>
            </a:p>
          </p:txBody>
        </p:sp>
        <p:sp>
          <p:nvSpPr>
            <p:cNvPr id="11268" name="AutoShape 4"/>
            <p:cNvSpPr>
              <a:spLocks noChangeArrowheads="1"/>
            </p:cNvSpPr>
            <p:nvPr/>
          </p:nvSpPr>
          <p:spPr bwMode="auto">
            <a:xfrm rot="10800000">
              <a:off x="6" y="6"/>
              <a:ext cx="894" cy="635"/>
            </a:xfrm>
            <a:prstGeom prst="roundRect">
              <a:avLst>
                <a:gd name="adj" fmla="val 18579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AU" altLang="en-US" sz="1800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6456363" y="3568701"/>
            <a:ext cx="1439862" cy="2314575"/>
            <a:chOff x="0" y="0"/>
            <a:chExt cx="907" cy="145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1270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907" cy="1458"/>
            </a:xfrm>
            <a:prstGeom prst="roundRect">
              <a:avLst>
                <a:gd name="adj" fmla="val 13671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AU" altLang="en-US" sz="1800"/>
            </a:p>
          </p:txBody>
        </p:sp>
        <p:sp>
          <p:nvSpPr>
            <p:cNvPr id="11271" name="AutoShape 7"/>
            <p:cNvSpPr>
              <a:spLocks noChangeArrowheads="1"/>
            </p:cNvSpPr>
            <p:nvPr/>
          </p:nvSpPr>
          <p:spPr bwMode="auto">
            <a:xfrm rot="10800000">
              <a:off x="6" y="6"/>
              <a:ext cx="894" cy="635"/>
            </a:xfrm>
            <a:prstGeom prst="roundRect">
              <a:avLst>
                <a:gd name="adj" fmla="val 18579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AU" altLang="en-US" sz="1800"/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4224338" y="3568701"/>
            <a:ext cx="1439862" cy="2314575"/>
            <a:chOff x="0" y="0"/>
            <a:chExt cx="907" cy="1458"/>
          </a:xfrm>
          <a:solidFill>
            <a:srgbClr val="CCECFF"/>
          </a:solidFill>
        </p:grpSpPr>
        <p:sp>
          <p:nvSpPr>
            <p:cNvPr id="11273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907" cy="1458"/>
            </a:xfrm>
            <a:prstGeom prst="roundRect">
              <a:avLst>
                <a:gd name="adj" fmla="val 13671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AU" altLang="en-US" sz="1800"/>
            </a:p>
          </p:txBody>
        </p:sp>
        <p:sp>
          <p:nvSpPr>
            <p:cNvPr id="11274" name="AutoShape 10"/>
            <p:cNvSpPr>
              <a:spLocks noChangeArrowheads="1"/>
            </p:cNvSpPr>
            <p:nvPr/>
          </p:nvSpPr>
          <p:spPr bwMode="auto">
            <a:xfrm rot="10800000">
              <a:off x="6" y="6"/>
              <a:ext cx="894" cy="635"/>
            </a:xfrm>
            <a:prstGeom prst="roundRect">
              <a:avLst>
                <a:gd name="adj" fmla="val 18579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AU" altLang="en-US" sz="1800"/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2065338" y="3559176"/>
            <a:ext cx="1439862" cy="2314575"/>
            <a:chOff x="0" y="0"/>
            <a:chExt cx="907" cy="1458"/>
          </a:xfrm>
          <a:solidFill>
            <a:srgbClr val="CCECFF"/>
          </a:solidFill>
        </p:grpSpPr>
        <p:sp>
          <p:nvSpPr>
            <p:cNvPr id="11276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907" cy="1458"/>
            </a:xfrm>
            <a:prstGeom prst="roundRect">
              <a:avLst>
                <a:gd name="adj" fmla="val 13671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AU" altLang="en-US" sz="1800"/>
            </a:p>
          </p:txBody>
        </p:sp>
        <p:sp>
          <p:nvSpPr>
            <p:cNvPr id="11277" name="AutoShape 13"/>
            <p:cNvSpPr>
              <a:spLocks noChangeArrowheads="1"/>
            </p:cNvSpPr>
            <p:nvPr/>
          </p:nvSpPr>
          <p:spPr bwMode="auto">
            <a:xfrm rot="10800000">
              <a:off x="6" y="6"/>
              <a:ext cx="894" cy="635"/>
            </a:xfrm>
            <a:prstGeom prst="roundRect">
              <a:avLst>
                <a:gd name="adj" fmla="val 18579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AU" altLang="en-US" sz="1800"/>
            </a:p>
          </p:txBody>
        </p:sp>
      </p:grpSp>
      <p:sp>
        <p:nvSpPr>
          <p:cNvPr id="14343" name="Text Box 14"/>
          <p:cNvSpPr txBox="1">
            <a:spLocks noChangeArrowheads="1"/>
          </p:cNvSpPr>
          <p:nvPr/>
        </p:nvSpPr>
        <p:spPr bwMode="auto">
          <a:xfrm>
            <a:off x="1992314" y="3857625"/>
            <a:ext cx="15843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th-TH" sz="2000" b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พัฒนาบริการฝากครรภ์ให้ได้คุณภาพตามมาตรฐาน</a:t>
            </a:r>
            <a:endParaRPr lang="en-US" altLang="th-TH" sz="2000" b="1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344" name="Text Box 15"/>
          <p:cNvSpPr txBox="1">
            <a:spLocks noChangeArrowheads="1"/>
          </p:cNvSpPr>
          <p:nvPr/>
        </p:nvSpPr>
        <p:spPr bwMode="auto">
          <a:xfrm>
            <a:off x="4152901" y="3857625"/>
            <a:ext cx="15843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th-TH" sz="2000" b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จัดระบบคัดกรองความเสี่ยงสูงและระบบส่งต่อกรณีเสี่ยงสูง</a:t>
            </a:r>
            <a:endParaRPr lang="en-US" altLang="th-TH" sz="2000" b="1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345" name="Text Box 16"/>
          <p:cNvSpPr txBox="1">
            <a:spLocks noChangeArrowheads="1"/>
          </p:cNvSpPr>
          <p:nvPr/>
        </p:nvSpPr>
        <p:spPr bwMode="auto">
          <a:xfrm>
            <a:off x="6384926" y="3857625"/>
            <a:ext cx="15843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th-TH" sz="2000" b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พัฒนาบริการคลอดที่มีคุณภาพและตามมาตรฐาน</a:t>
            </a:r>
            <a:endParaRPr lang="en-US" altLang="th-TH" sz="2000" b="1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346" name="Text Box 17"/>
          <p:cNvSpPr txBox="1">
            <a:spLocks noChangeArrowheads="1"/>
          </p:cNvSpPr>
          <p:nvPr/>
        </p:nvSpPr>
        <p:spPr bwMode="auto">
          <a:xfrm>
            <a:off x="8545514" y="3857625"/>
            <a:ext cx="15843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th-TH" sz="2000" b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จัดระบบส่งต่อภาวะฉุกเฉินทางสูติศาสตร์และ</a:t>
            </a:r>
          </a:p>
          <a:p>
            <a:pPr algn="ctr"/>
            <a:r>
              <a:rPr lang="th-TH" altLang="th-TH" sz="2000" b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การคลอด</a:t>
            </a:r>
            <a:endParaRPr lang="en-US" altLang="th-TH" sz="2000" b="1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14347" name="Group 18"/>
          <p:cNvGrpSpPr>
            <a:grpSpLocks/>
          </p:cNvGrpSpPr>
          <p:nvPr/>
        </p:nvGrpSpPr>
        <p:grpSpPr bwMode="auto">
          <a:xfrm>
            <a:off x="2065338" y="1714501"/>
            <a:ext cx="1439862" cy="1439863"/>
            <a:chOff x="0" y="0"/>
            <a:chExt cx="907" cy="907"/>
          </a:xfrm>
        </p:grpSpPr>
        <p:sp>
          <p:nvSpPr>
            <p:cNvPr id="14366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907" cy="907"/>
            </a:xfrm>
            <a:prstGeom prst="roundRect">
              <a:avLst>
                <a:gd name="adj" fmla="val 14222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r>
                <a:rPr lang="en-US" altLang="th-TH" sz="1800" b="1">
                  <a:solidFill>
                    <a:schemeClr val="bg1"/>
                  </a:solidFill>
                  <a:ea typeface="Gulim" panose="020B0600000101010101" pitchFamily="34" charset="-127"/>
                </a:rPr>
                <a:t>World</a:t>
              </a:r>
            </a:p>
            <a:p>
              <a:pPr algn="ctr" eaLnBrk="1" hangingPunct="1"/>
              <a:r>
                <a:rPr lang="en-US" altLang="th-TH" sz="1800" b="1">
                  <a:solidFill>
                    <a:schemeClr val="bg1"/>
                  </a:solidFill>
                  <a:ea typeface="Gulim" panose="020B0600000101010101" pitchFamily="34" charset="-127"/>
                </a:rPr>
                <a:t>Cannot</a:t>
              </a:r>
            </a:p>
            <a:p>
              <a:pPr algn="ctr" eaLnBrk="1" hangingPunct="1"/>
              <a:r>
                <a:rPr lang="en-US" altLang="th-TH" sz="1800" b="1">
                  <a:solidFill>
                    <a:schemeClr val="bg1"/>
                  </a:solidFill>
                  <a:ea typeface="Gulim" panose="020B0600000101010101" pitchFamily="34" charset="-127"/>
                </a:rPr>
                <a:t>Receive</a:t>
              </a:r>
              <a:endParaRPr lang="en-US" altLang="th-TH" sz="1800"/>
            </a:p>
          </p:txBody>
        </p:sp>
        <p:sp>
          <p:nvSpPr>
            <p:cNvPr id="14367" name="AutoShape 20"/>
            <p:cNvSpPr>
              <a:spLocks noChangeArrowheads="1"/>
            </p:cNvSpPr>
            <p:nvPr/>
          </p:nvSpPr>
          <p:spPr bwMode="auto">
            <a:xfrm>
              <a:off x="13" y="13"/>
              <a:ext cx="880" cy="22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CF0C7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endParaRPr lang="en-AU" altLang="en-US" sz="1800"/>
            </a:p>
          </p:txBody>
        </p:sp>
      </p:grpSp>
      <p:grpSp>
        <p:nvGrpSpPr>
          <p:cNvPr id="14348" name="Group 21"/>
          <p:cNvGrpSpPr>
            <a:grpSpLocks/>
          </p:cNvGrpSpPr>
          <p:nvPr/>
        </p:nvGrpSpPr>
        <p:grpSpPr bwMode="auto">
          <a:xfrm>
            <a:off x="4224338" y="1714501"/>
            <a:ext cx="1439862" cy="1439863"/>
            <a:chOff x="0" y="0"/>
            <a:chExt cx="907" cy="907"/>
          </a:xfrm>
        </p:grpSpPr>
        <p:sp>
          <p:nvSpPr>
            <p:cNvPr id="14364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907" cy="907"/>
            </a:xfrm>
            <a:prstGeom prst="roundRect">
              <a:avLst>
                <a:gd name="adj" fmla="val 14222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r>
                <a:rPr lang="en-US" altLang="th-TH" sz="1800" b="1">
                  <a:solidFill>
                    <a:schemeClr val="bg1"/>
                  </a:solidFill>
                  <a:ea typeface="Gulim" panose="020B0600000101010101" pitchFamily="34" charset="-127"/>
                </a:rPr>
                <a:t>World</a:t>
              </a:r>
            </a:p>
            <a:p>
              <a:pPr algn="ctr" eaLnBrk="1" hangingPunct="1"/>
              <a:r>
                <a:rPr lang="en-US" altLang="th-TH" sz="1800" b="1">
                  <a:solidFill>
                    <a:schemeClr val="bg1"/>
                  </a:solidFill>
                  <a:ea typeface="Gulim" panose="020B0600000101010101" pitchFamily="34" charset="-127"/>
                </a:rPr>
                <a:t>Cannot</a:t>
              </a:r>
            </a:p>
            <a:p>
              <a:pPr algn="ctr" eaLnBrk="1" hangingPunct="1"/>
              <a:r>
                <a:rPr lang="en-US" altLang="th-TH" sz="1800" b="1">
                  <a:solidFill>
                    <a:schemeClr val="bg1"/>
                  </a:solidFill>
                  <a:ea typeface="Gulim" panose="020B0600000101010101" pitchFamily="34" charset="-127"/>
                </a:rPr>
                <a:t>See</a:t>
              </a:r>
              <a:endParaRPr lang="en-US" altLang="th-TH" sz="1800"/>
            </a:p>
          </p:txBody>
        </p:sp>
        <p:sp>
          <p:nvSpPr>
            <p:cNvPr id="14365" name="AutoShape 23"/>
            <p:cNvSpPr>
              <a:spLocks noChangeArrowheads="1"/>
            </p:cNvSpPr>
            <p:nvPr/>
          </p:nvSpPr>
          <p:spPr bwMode="auto">
            <a:xfrm>
              <a:off x="13" y="13"/>
              <a:ext cx="880" cy="22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1DAC6"/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endParaRPr lang="en-AU" altLang="en-US" sz="1800"/>
            </a:p>
          </p:txBody>
        </p:sp>
      </p:grpSp>
      <p:grpSp>
        <p:nvGrpSpPr>
          <p:cNvPr id="14349" name="Group 24"/>
          <p:cNvGrpSpPr>
            <a:grpSpLocks/>
          </p:cNvGrpSpPr>
          <p:nvPr/>
        </p:nvGrpSpPr>
        <p:grpSpPr bwMode="auto">
          <a:xfrm>
            <a:off x="6456363" y="1714501"/>
            <a:ext cx="1439862" cy="1439863"/>
            <a:chOff x="0" y="0"/>
            <a:chExt cx="907" cy="907"/>
          </a:xfrm>
        </p:grpSpPr>
        <p:sp>
          <p:nvSpPr>
            <p:cNvPr id="14362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907" cy="907"/>
            </a:xfrm>
            <a:prstGeom prst="roundRect">
              <a:avLst>
                <a:gd name="adj" fmla="val 14222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r>
                <a:rPr lang="en-US" altLang="th-TH" sz="1800" b="1">
                  <a:solidFill>
                    <a:schemeClr val="bg1"/>
                  </a:solidFill>
                  <a:ea typeface="Gulim" panose="020B0600000101010101" pitchFamily="34" charset="-127"/>
                </a:rPr>
                <a:t>World does</a:t>
              </a:r>
            </a:p>
            <a:p>
              <a:pPr algn="ctr" eaLnBrk="1" hangingPunct="1"/>
              <a:r>
                <a:rPr lang="en-US" altLang="th-TH" sz="1800" b="1">
                  <a:solidFill>
                    <a:schemeClr val="bg1"/>
                  </a:solidFill>
                  <a:ea typeface="Gulim" panose="020B0600000101010101" pitchFamily="34" charset="-127"/>
                </a:rPr>
                <a:t>Not Know</a:t>
              </a:r>
              <a:endParaRPr lang="en-US" altLang="th-TH" sz="1800"/>
            </a:p>
          </p:txBody>
        </p:sp>
        <p:sp>
          <p:nvSpPr>
            <p:cNvPr id="14363" name="AutoShape 26"/>
            <p:cNvSpPr>
              <a:spLocks noChangeArrowheads="1"/>
            </p:cNvSpPr>
            <p:nvPr/>
          </p:nvSpPr>
          <p:spPr bwMode="auto">
            <a:xfrm>
              <a:off x="13" y="13"/>
              <a:ext cx="880" cy="22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6C6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endParaRPr lang="en-AU" altLang="en-US" sz="1800"/>
            </a:p>
          </p:txBody>
        </p:sp>
      </p:grpSp>
      <p:grpSp>
        <p:nvGrpSpPr>
          <p:cNvPr id="14350" name="Group 27"/>
          <p:cNvGrpSpPr>
            <a:grpSpLocks/>
          </p:cNvGrpSpPr>
          <p:nvPr/>
        </p:nvGrpSpPr>
        <p:grpSpPr bwMode="auto">
          <a:xfrm>
            <a:off x="8616951" y="1714501"/>
            <a:ext cx="1439863" cy="1439863"/>
            <a:chOff x="0" y="0"/>
            <a:chExt cx="907" cy="907"/>
          </a:xfrm>
        </p:grpSpPr>
        <p:sp>
          <p:nvSpPr>
            <p:cNvPr id="14360" name="AutoShape 28"/>
            <p:cNvSpPr>
              <a:spLocks noChangeArrowheads="1"/>
            </p:cNvSpPr>
            <p:nvPr/>
          </p:nvSpPr>
          <p:spPr bwMode="auto">
            <a:xfrm>
              <a:off x="0" y="0"/>
              <a:ext cx="907" cy="907"/>
            </a:xfrm>
            <a:prstGeom prst="roundRect">
              <a:avLst>
                <a:gd name="adj" fmla="val 14222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r>
                <a:rPr lang="en-US" altLang="th-TH" sz="1800" b="1">
                  <a:solidFill>
                    <a:schemeClr val="bg1"/>
                  </a:solidFill>
                  <a:ea typeface="Gulim" panose="020B0600000101010101" pitchFamily="34" charset="-127"/>
                </a:rPr>
                <a:t>Will</a:t>
              </a:r>
            </a:p>
            <a:p>
              <a:pPr algn="ctr" eaLnBrk="1" hangingPunct="1"/>
              <a:r>
                <a:rPr lang="en-US" altLang="th-TH" sz="1800" b="1">
                  <a:solidFill>
                    <a:schemeClr val="bg1"/>
                  </a:solidFill>
                  <a:ea typeface="Gulim" panose="020B0600000101010101" pitchFamily="34" charset="-127"/>
                </a:rPr>
                <a:t>Dwell in</a:t>
              </a:r>
            </a:p>
            <a:p>
              <a:pPr algn="ctr" eaLnBrk="1" hangingPunct="1"/>
              <a:r>
                <a:rPr lang="en-US" altLang="th-TH" sz="1800" b="1">
                  <a:solidFill>
                    <a:schemeClr val="bg1"/>
                  </a:solidFill>
                  <a:ea typeface="Gulim" panose="020B0600000101010101" pitchFamily="34" charset="-127"/>
                </a:rPr>
                <a:t>Disciples</a:t>
              </a:r>
              <a:endParaRPr lang="en-US" altLang="th-TH" sz="1800"/>
            </a:p>
          </p:txBody>
        </p:sp>
        <p:sp>
          <p:nvSpPr>
            <p:cNvPr id="14361" name="AutoShape 29"/>
            <p:cNvSpPr>
              <a:spLocks noChangeArrowheads="1"/>
            </p:cNvSpPr>
            <p:nvPr/>
          </p:nvSpPr>
          <p:spPr bwMode="auto">
            <a:xfrm>
              <a:off x="13" y="13"/>
              <a:ext cx="880" cy="22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1E1E1"/>
                </a:gs>
                <a:gs pos="100000">
                  <a:schemeClr val="hlink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endParaRPr lang="en-AU" altLang="en-US" sz="1800"/>
            </a:p>
          </p:txBody>
        </p:sp>
      </p:grpSp>
      <p:sp>
        <p:nvSpPr>
          <p:cNvPr id="14352" name="AutoShape 31"/>
          <p:cNvSpPr>
            <a:spLocks noChangeArrowheads="1"/>
          </p:cNvSpPr>
          <p:nvPr/>
        </p:nvSpPr>
        <p:spPr bwMode="auto">
          <a:xfrm flipH="1">
            <a:off x="6524625" y="5949950"/>
            <a:ext cx="3595688" cy="908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75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endParaRPr lang="en-AU" altLang="en-US" sz="1800"/>
          </a:p>
        </p:txBody>
      </p:sp>
      <p:sp>
        <p:nvSpPr>
          <p:cNvPr id="11296" name="Text Box 32"/>
          <p:cNvSpPr txBox="1">
            <a:spLocks noChangeArrowheads="1"/>
          </p:cNvSpPr>
          <p:nvPr/>
        </p:nvSpPr>
        <p:spPr bwMode="auto">
          <a:xfrm rot="16200000">
            <a:off x="3501609" y="4891089"/>
            <a:ext cx="677108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defRPr/>
            </a:pPr>
            <a:r>
              <a:rPr lang="th-TH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บริการฝากครรภ์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297" name="Rectangle 33"/>
          <p:cNvSpPr>
            <a:spLocks noChangeArrowheads="1"/>
          </p:cNvSpPr>
          <p:nvPr/>
        </p:nvSpPr>
        <p:spPr bwMode="auto">
          <a:xfrm>
            <a:off x="1709308" y="1420443"/>
            <a:ext cx="8424863" cy="1693861"/>
          </a:xfrm>
          <a:prstGeom prst="rect">
            <a:avLst/>
          </a:prstGeom>
          <a:solidFill>
            <a:schemeClr val="bg2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th-TH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เป้าหมาย </a:t>
            </a:r>
            <a:r>
              <a:rPr lang="en-US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  <a:endParaRPr lang="th-TH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defRPr/>
            </a:pPr>
            <a:r>
              <a:rPr lang="th-TH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การพัฒนา </a:t>
            </a:r>
            <a:r>
              <a:rPr lang="en-US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NODE</a:t>
            </a:r>
            <a:r>
              <a:rPr lang="th-TH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สาขาสูติศาสตร์</a:t>
            </a:r>
            <a:endParaRPr lang="en-GB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 Box 32"/>
          <p:cNvSpPr txBox="1">
            <a:spLocks noChangeArrowheads="1"/>
          </p:cNvSpPr>
          <p:nvPr/>
        </p:nvSpPr>
        <p:spPr bwMode="auto">
          <a:xfrm rot="16200000">
            <a:off x="7883109" y="4891089"/>
            <a:ext cx="677108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defRPr/>
            </a:pPr>
            <a:r>
              <a:rPr lang="th-TH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บริการคลอด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56" name="วงรี 35"/>
          <p:cNvSpPr>
            <a:spLocks noChangeArrowheads="1"/>
          </p:cNvSpPr>
          <p:nvPr/>
        </p:nvSpPr>
        <p:spPr bwMode="auto">
          <a:xfrm>
            <a:off x="4024314" y="3643314"/>
            <a:ext cx="1785937" cy="2143125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endParaRPr lang="th-TH" altLang="th-TH" sz="1800"/>
          </a:p>
        </p:txBody>
      </p:sp>
      <p:sp>
        <p:nvSpPr>
          <p:cNvPr id="14357" name="วงรี 36"/>
          <p:cNvSpPr>
            <a:spLocks noChangeArrowheads="1"/>
          </p:cNvSpPr>
          <p:nvPr/>
        </p:nvSpPr>
        <p:spPr bwMode="auto">
          <a:xfrm>
            <a:off x="8382000" y="3714751"/>
            <a:ext cx="1785938" cy="2143125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endParaRPr lang="th-TH" altLang="th-TH" sz="180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0" y="34062"/>
            <a:ext cx="1219200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742950" indent="-742950">
              <a:buAutoNum type="arabicPeriod" startAt="3"/>
            </a:pPr>
            <a:r>
              <a:rPr lang="th-TH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ข้อเสนอจากการประเมินตนเองของผู้แทน 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MCH board </a:t>
            </a:r>
            <a:r>
              <a:rPr lang="th-TH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ทุกจังหวัด 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th-TH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ประชุมเมื่อวันที่ 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</a:t>
            </a:r>
            <a:r>
              <a:rPr lang="th-TH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กพ</a:t>
            </a:r>
            <a:r>
              <a:rPr lang="th-TH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58)</a:t>
            </a:r>
            <a:endParaRPr lang="th-TH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ลูกศรลง 37"/>
          <p:cNvSpPr/>
          <p:nvPr/>
        </p:nvSpPr>
        <p:spPr>
          <a:xfrm>
            <a:off x="4599709" y="3131127"/>
            <a:ext cx="775855" cy="401782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9" name="ลูกศรลง 38"/>
          <p:cNvSpPr/>
          <p:nvPr/>
        </p:nvSpPr>
        <p:spPr>
          <a:xfrm>
            <a:off x="8908472" y="3158836"/>
            <a:ext cx="775855" cy="401782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44870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7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 flipH="1" flipV="1">
            <a:off x="8236882" y="5926139"/>
            <a:ext cx="2305050" cy="863600"/>
          </a:xfrm>
          <a:prstGeom prst="curvedDownArrow">
            <a:avLst>
              <a:gd name="adj1" fmla="val 35440"/>
              <a:gd name="adj2" fmla="val 88822"/>
              <a:gd name="adj3" fmla="val 56722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endParaRPr lang="en-AU" altLang="en-US" sz="1800"/>
          </a:p>
        </p:txBody>
      </p:sp>
      <p:sp>
        <p:nvSpPr>
          <p:cNvPr id="15363" name="AutoShape 3"/>
          <p:cNvSpPr>
            <a:spLocks noChangeArrowheads="1"/>
          </p:cNvSpPr>
          <p:nvPr/>
        </p:nvSpPr>
        <p:spPr bwMode="auto">
          <a:xfrm flipV="1">
            <a:off x="5468048" y="5753159"/>
            <a:ext cx="2303463" cy="863600"/>
          </a:xfrm>
          <a:prstGeom prst="curvedDownArrow">
            <a:avLst>
              <a:gd name="adj1" fmla="val 35416"/>
              <a:gd name="adj2" fmla="val 88761"/>
              <a:gd name="adj3" fmla="val 56722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endParaRPr lang="en-AU" altLang="en-US" sz="1800"/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 flipH="1">
            <a:off x="8044337" y="1869577"/>
            <a:ext cx="2305050" cy="1008062"/>
          </a:xfrm>
          <a:prstGeom prst="curvedDownArrow">
            <a:avLst>
              <a:gd name="adj1" fmla="val 30361"/>
              <a:gd name="adj2" fmla="val 76093"/>
              <a:gd name="adj3" fmla="val 56722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endParaRPr lang="en-AU" altLang="en-US" sz="1800"/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5861022" y="1884462"/>
            <a:ext cx="2303463" cy="1008062"/>
          </a:xfrm>
          <a:prstGeom prst="curvedDownArrow">
            <a:avLst>
              <a:gd name="adj1" fmla="val 30340"/>
              <a:gd name="adj2" fmla="val 76041"/>
              <a:gd name="adj3" fmla="val 56722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endParaRPr lang="en-AU" altLang="en-US" sz="1800"/>
          </a:p>
        </p:txBody>
      </p:sp>
      <p:grpSp>
        <p:nvGrpSpPr>
          <p:cNvPr id="15366" name="Group 6"/>
          <p:cNvGrpSpPr>
            <a:grpSpLocks/>
          </p:cNvGrpSpPr>
          <p:nvPr/>
        </p:nvGrpSpPr>
        <p:grpSpPr bwMode="auto">
          <a:xfrm rot="-3103388">
            <a:off x="6858517" y="2276094"/>
            <a:ext cx="3236912" cy="3179763"/>
            <a:chOff x="0" y="0"/>
            <a:chExt cx="1134" cy="1111"/>
          </a:xfrm>
        </p:grpSpPr>
        <p:sp>
          <p:nvSpPr>
            <p:cNvPr id="15393" name="Freeform 7"/>
            <p:cNvSpPr>
              <a:spLocks noChangeArrowheads="1"/>
            </p:cNvSpPr>
            <p:nvPr/>
          </p:nvSpPr>
          <p:spPr bwMode="auto">
            <a:xfrm rot="5400000">
              <a:off x="568" y="73"/>
              <a:ext cx="471" cy="480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endParaRPr lang="th-TH" altLang="th-TH"/>
            </a:p>
          </p:txBody>
        </p:sp>
        <p:sp>
          <p:nvSpPr>
            <p:cNvPr id="15394" name="Freeform 8"/>
            <p:cNvSpPr>
              <a:spLocks noChangeArrowheads="1"/>
            </p:cNvSpPr>
            <p:nvPr/>
          </p:nvSpPr>
          <p:spPr bwMode="auto">
            <a:xfrm rot="7200000">
              <a:off x="657" y="223"/>
              <a:ext cx="472" cy="479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endParaRPr lang="th-TH" altLang="th-TH"/>
            </a:p>
          </p:txBody>
        </p:sp>
        <p:sp>
          <p:nvSpPr>
            <p:cNvPr id="15395" name="AutoShape 9"/>
            <p:cNvSpPr>
              <a:spLocks noChangeArrowheads="1"/>
            </p:cNvSpPr>
            <p:nvPr/>
          </p:nvSpPr>
          <p:spPr bwMode="auto">
            <a:xfrm rot="1800000">
              <a:off x="685" y="544"/>
              <a:ext cx="404" cy="256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endParaRPr lang="en-AU" altLang="en-US" sz="1800" b="1">
                <a:solidFill>
                  <a:srgbClr val="000000"/>
                </a:solidFill>
              </a:endParaRPr>
            </a:p>
          </p:txBody>
        </p:sp>
        <p:sp>
          <p:nvSpPr>
            <p:cNvPr id="15396" name="Freeform 10"/>
            <p:cNvSpPr>
              <a:spLocks noChangeArrowheads="1"/>
            </p:cNvSpPr>
            <p:nvPr/>
          </p:nvSpPr>
          <p:spPr bwMode="auto">
            <a:xfrm rot="-9000000">
              <a:off x="413" y="638"/>
              <a:ext cx="478" cy="473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endParaRPr lang="th-TH" altLang="th-TH"/>
            </a:p>
          </p:txBody>
        </p:sp>
        <p:sp>
          <p:nvSpPr>
            <p:cNvPr id="15397" name="Freeform 11"/>
            <p:cNvSpPr>
              <a:spLocks noChangeArrowheads="1"/>
            </p:cNvSpPr>
            <p:nvPr/>
          </p:nvSpPr>
          <p:spPr bwMode="auto">
            <a:xfrm rot="-7200000">
              <a:off x="240" y="633"/>
              <a:ext cx="472" cy="479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endParaRPr lang="th-TH" altLang="th-TH"/>
            </a:p>
          </p:txBody>
        </p:sp>
        <p:sp>
          <p:nvSpPr>
            <p:cNvPr id="15398" name="AutoShape 12"/>
            <p:cNvSpPr>
              <a:spLocks noChangeArrowheads="1"/>
            </p:cNvSpPr>
            <p:nvPr/>
          </p:nvSpPr>
          <p:spPr bwMode="auto">
            <a:xfrm rot="9000000">
              <a:off x="75" y="638"/>
              <a:ext cx="404" cy="23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endParaRPr lang="en-AU" altLang="en-US" sz="1800" b="1">
                <a:solidFill>
                  <a:srgbClr val="000000"/>
                </a:solidFill>
              </a:endParaRPr>
            </a:p>
          </p:txBody>
        </p:sp>
        <p:sp>
          <p:nvSpPr>
            <p:cNvPr id="15399" name="Freeform 13"/>
            <p:cNvSpPr>
              <a:spLocks noChangeArrowheads="1"/>
            </p:cNvSpPr>
            <p:nvPr/>
          </p:nvSpPr>
          <p:spPr bwMode="auto">
            <a:xfrm rot="-1800000">
              <a:off x="0" y="228"/>
              <a:ext cx="478" cy="473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endParaRPr lang="th-TH" altLang="th-TH"/>
            </a:p>
          </p:txBody>
        </p:sp>
        <p:sp>
          <p:nvSpPr>
            <p:cNvPr id="15400" name="Freeform 14"/>
            <p:cNvSpPr>
              <a:spLocks noChangeArrowheads="1"/>
            </p:cNvSpPr>
            <p:nvPr/>
          </p:nvSpPr>
          <p:spPr bwMode="auto">
            <a:xfrm>
              <a:off x="88" y="77"/>
              <a:ext cx="478" cy="473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endParaRPr lang="th-TH" altLang="th-TH"/>
            </a:p>
          </p:txBody>
        </p:sp>
        <p:sp>
          <p:nvSpPr>
            <p:cNvPr id="15401" name="AutoShape 15"/>
            <p:cNvSpPr>
              <a:spLocks noChangeArrowheads="1"/>
            </p:cNvSpPr>
            <p:nvPr/>
          </p:nvSpPr>
          <p:spPr bwMode="auto">
            <a:xfrm rot="-5400000">
              <a:off x="307" y="69"/>
              <a:ext cx="399" cy="261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endParaRPr lang="en-AU" altLang="en-US" sz="1800" b="1">
                <a:solidFill>
                  <a:srgbClr val="000000"/>
                </a:solidFill>
              </a:endParaRPr>
            </a:p>
          </p:txBody>
        </p:sp>
      </p:grpSp>
      <p:sp>
        <p:nvSpPr>
          <p:cNvPr id="8208" name="Text Box 16"/>
          <p:cNvSpPr txBox="1">
            <a:spLocks noChangeArrowheads="1"/>
          </p:cNvSpPr>
          <p:nvPr/>
        </p:nvSpPr>
        <p:spPr bwMode="auto">
          <a:xfrm rot="16200000">
            <a:off x="7920985" y="2318045"/>
            <a:ext cx="1292662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defRPr/>
            </a:pPr>
            <a:r>
              <a:rPr lang="th-TH" sz="3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รพศ</a:t>
            </a:r>
            <a:endParaRPr lang="th-TH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defRPr/>
            </a:pPr>
            <a:r>
              <a:rPr lang="th-TH" sz="3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สปส.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15368" name="Group 17"/>
          <p:cNvGrpSpPr>
            <a:grpSpLocks/>
          </p:cNvGrpSpPr>
          <p:nvPr/>
        </p:nvGrpSpPr>
        <p:grpSpPr bwMode="auto">
          <a:xfrm>
            <a:off x="6218703" y="4384829"/>
            <a:ext cx="1439863" cy="1439863"/>
            <a:chOff x="0" y="0"/>
            <a:chExt cx="907" cy="907"/>
          </a:xfrm>
        </p:grpSpPr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>
              <a:off x="0" y="0"/>
              <a:ext cx="907" cy="907"/>
            </a:xfrm>
            <a:prstGeom prst="roundRect">
              <a:avLst>
                <a:gd name="adj" fmla="val 14222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3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รพท.</a:t>
              </a:r>
              <a:endParaRPr lang="th-TH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defRPr/>
              </a:pPr>
              <a:r>
                <a:rPr lang="th-TH" sz="3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ยส</a:t>
              </a:r>
              <a:endPara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392" name="AutoShape 19"/>
            <p:cNvSpPr>
              <a:spLocks noChangeArrowheads="1"/>
            </p:cNvSpPr>
            <p:nvPr/>
          </p:nvSpPr>
          <p:spPr bwMode="auto">
            <a:xfrm>
              <a:off x="13" y="13"/>
              <a:ext cx="880" cy="22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CF0C7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endParaRPr lang="en-AU" altLang="en-US" sz="1800"/>
            </a:p>
          </p:txBody>
        </p:sp>
      </p:grpSp>
      <p:grpSp>
        <p:nvGrpSpPr>
          <p:cNvPr id="15369" name="Group 20"/>
          <p:cNvGrpSpPr>
            <a:grpSpLocks/>
          </p:cNvGrpSpPr>
          <p:nvPr/>
        </p:nvGrpSpPr>
        <p:grpSpPr bwMode="auto">
          <a:xfrm>
            <a:off x="9106441" y="4527083"/>
            <a:ext cx="1439862" cy="1439863"/>
            <a:chOff x="0" y="0"/>
            <a:chExt cx="907" cy="907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907" cy="907"/>
            </a:xfrm>
            <a:prstGeom prst="roundRect">
              <a:avLst>
                <a:gd name="adj" fmla="val 14222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36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รพท.</a:t>
              </a:r>
              <a:endPara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defRPr/>
              </a:pPr>
              <a:r>
                <a:rPr lang="th-TH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ศก</a:t>
              </a:r>
              <a:endPara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390" name="AutoShape 22"/>
            <p:cNvSpPr>
              <a:spLocks noChangeArrowheads="1"/>
            </p:cNvSpPr>
            <p:nvPr/>
          </p:nvSpPr>
          <p:spPr bwMode="auto">
            <a:xfrm>
              <a:off x="13" y="13"/>
              <a:ext cx="880" cy="22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endParaRPr lang="en-AU" altLang="en-US" sz="1800"/>
            </a:p>
          </p:txBody>
        </p:sp>
      </p:grpSp>
      <p:grpSp>
        <p:nvGrpSpPr>
          <p:cNvPr id="15370" name="Group 23"/>
          <p:cNvGrpSpPr>
            <a:grpSpLocks/>
          </p:cNvGrpSpPr>
          <p:nvPr/>
        </p:nvGrpSpPr>
        <p:grpSpPr bwMode="auto">
          <a:xfrm>
            <a:off x="5603292" y="2844104"/>
            <a:ext cx="1439863" cy="1439862"/>
            <a:chOff x="0" y="0"/>
            <a:chExt cx="907" cy="907"/>
          </a:xfrm>
        </p:grpSpPr>
        <p:sp>
          <p:nvSpPr>
            <p:cNvPr id="8216" name="AutoShape 24"/>
            <p:cNvSpPr>
              <a:spLocks noChangeArrowheads="1"/>
            </p:cNvSpPr>
            <p:nvPr/>
          </p:nvSpPr>
          <p:spPr bwMode="auto">
            <a:xfrm>
              <a:off x="0" y="0"/>
              <a:ext cx="907" cy="907"/>
            </a:xfrm>
            <a:prstGeom prst="roundRect">
              <a:avLst>
                <a:gd name="adj" fmla="val 14222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32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รพท.</a:t>
              </a:r>
              <a:endParaRPr lang="th-TH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defRPr/>
              </a:pPr>
              <a:r>
                <a:rPr lang="th-TH" sz="32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อจ</a:t>
              </a:r>
              <a:endPara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388" name="AutoShape 25"/>
            <p:cNvSpPr>
              <a:spLocks noChangeArrowheads="1"/>
            </p:cNvSpPr>
            <p:nvPr/>
          </p:nvSpPr>
          <p:spPr bwMode="auto">
            <a:xfrm>
              <a:off x="13" y="13"/>
              <a:ext cx="880" cy="22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6C6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endParaRPr lang="en-AU" altLang="en-US" sz="1800"/>
            </a:p>
          </p:txBody>
        </p:sp>
      </p:grpSp>
      <p:grpSp>
        <p:nvGrpSpPr>
          <p:cNvPr id="15371" name="Group 26"/>
          <p:cNvGrpSpPr>
            <a:grpSpLocks/>
          </p:cNvGrpSpPr>
          <p:nvPr/>
        </p:nvGrpSpPr>
        <p:grpSpPr bwMode="auto">
          <a:xfrm>
            <a:off x="9596350" y="2352970"/>
            <a:ext cx="1439862" cy="1439863"/>
            <a:chOff x="0" y="0"/>
            <a:chExt cx="907" cy="907"/>
          </a:xfrm>
        </p:grpSpPr>
        <p:sp>
          <p:nvSpPr>
            <p:cNvPr id="8219" name="AutoShape 27"/>
            <p:cNvSpPr>
              <a:spLocks noChangeArrowheads="1"/>
            </p:cNvSpPr>
            <p:nvPr/>
          </p:nvSpPr>
          <p:spPr bwMode="auto">
            <a:xfrm>
              <a:off x="0" y="0"/>
              <a:ext cx="907" cy="907"/>
            </a:xfrm>
            <a:prstGeom prst="roundRect">
              <a:avLst>
                <a:gd name="adj" fmla="val 14222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36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รพท.</a:t>
              </a:r>
              <a:endParaRPr lang="th-T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defRPr/>
              </a:pPr>
              <a:r>
                <a:rPr lang="th-TH" sz="36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มห</a:t>
              </a:r>
              <a:endPara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386" name="AutoShape 28"/>
            <p:cNvSpPr>
              <a:spLocks noChangeArrowheads="1"/>
            </p:cNvSpPr>
            <p:nvPr/>
          </p:nvSpPr>
          <p:spPr bwMode="auto">
            <a:xfrm>
              <a:off x="13" y="13"/>
              <a:ext cx="880" cy="22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1E1E1"/>
                </a:gs>
                <a:gs pos="100000">
                  <a:schemeClr val="hlink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 eaLnBrk="1" hangingPunct="1"/>
              <a:endParaRPr lang="en-AU" altLang="en-US" sz="180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9365" y="19580"/>
            <a:ext cx="6843644" cy="830997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สรุปการพิจารณาจัดระดับ รพ.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NODE) 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ด้านสูติฯ</a:t>
            </a:r>
          </a:p>
          <a:p>
            <a:pPr algn="ctr">
              <a:defRPr/>
            </a:pP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" name="หยดน้ำ 29"/>
          <p:cNvSpPr/>
          <p:nvPr/>
        </p:nvSpPr>
        <p:spPr bwMode="auto">
          <a:xfrm rot="11201065">
            <a:off x="10674464" y="3725070"/>
            <a:ext cx="1412875" cy="1444625"/>
          </a:xfrm>
          <a:prstGeom prst="teardrop">
            <a:avLst>
              <a:gd name="adj" fmla="val 132343"/>
            </a:avLst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th-TH" sz="1800"/>
          </a:p>
        </p:txBody>
      </p:sp>
      <p:sp>
        <p:nvSpPr>
          <p:cNvPr id="31" name="หยดน้ำ 30"/>
          <p:cNvSpPr/>
          <p:nvPr/>
        </p:nvSpPr>
        <p:spPr bwMode="auto">
          <a:xfrm rot="16016825">
            <a:off x="10672496" y="5452697"/>
            <a:ext cx="1492250" cy="1566862"/>
          </a:xfrm>
          <a:prstGeom prst="teardrop">
            <a:avLst>
              <a:gd name="adj" fmla="val 132343"/>
            </a:avLst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th-TH" sz="1800"/>
          </a:p>
        </p:txBody>
      </p:sp>
      <p:sp>
        <p:nvSpPr>
          <p:cNvPr id="15375" name="TextBox 32"/>
          <p:cNvSpPr txBox="1">
            <a:spLocks noChangeArrowheads="1"/>
          </p:cNvSpPr>
          <p:nvPr/>
        </p:nvSpPr>
        <p:spPr bwMode="auto">
          <a:xfrm>
            <a:off x="10737963" y="3966575"/>
            <a:ext cx="12858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th-TH" altLang="th-TH" sz="2400" b="1" dirty="0" err="1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รพช</a:t>
            </a:r>
            <a:r>
              <a:rPr lang="th-TH" altLang="th-TH" sz="2400" b="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</a:p>
          <a:p>
            <a:pPr algn="ctr" eaLnBrk="1" hangingPunct="1"/>
            <a:r>
              <a:rPr lang="th-TH" altLang="th-TH" sz="2400" b="1" dirty="0" err="1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ราษี</a:t>
            </a:r>
            <a:r>
              <a:rPr lang="th-TH" altLang="th-TH" sz="2400" b="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ไศล</a:t>
            </a:r>
          </a:p>
        </p:txBody>
      </p:sp>
      <p:sp>
        <p:nvSpPr>
          <p:cNvPr id="15376" name="TextBox 33"/>
          <p:cNvSpPr txBox="1">
            <a:spLocks noChangeArrowheads="1"/>
          </p:cNvSpPr>
          <p:nvPr/>
        </p:nvSpPr>
        <p:spPr bwMode="auto">
          <a:xfrm>
            <a:off x="10631987" y="5695562"/>
            <a:ext cx="15716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th-TH" altLang="th-TH" sz="2400" b="1" dirty="0" err="1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รพช</a:t>
            </a:r>
            <a:r>
              <a:rPr lang="th-TH" altLang="th-TH" sz="2400" b="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</a:p>
          <a:p>
            <a:pPr algn="ctr" eaLnBrk="1" hangingPunct="1"/>
            <a:r>
              <a:rPr lang="th-TH" altLang="th-TH" sz="2400" b="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กันทร</a:t>
            </a:r>
            <a:r>
              <a:rPr lang="th-TH" altLang="th-TH" sz="2400" b="1" dirty="0" err="1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ลักษ์</a:t>
            </a:r>
            <a:endParaRPr lang="th-TH" altLang="th-TH" sz="2400" b="1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5" name="หยดน้ำ 34"/>
          <p:cNvSpPr/>
          <p:nvPr/>
        </p:nvSpPr>
        <p:spPr bwMode="auto">
          <a:xfrm rot="1371797">
            <a:off x="4580927" y="4748327"/>
            <a:ext cx="1206228" cy="1341826"/>
          </a:xfrm>
          <a:prstGeom prst="teardrop">
            <a:avLst>
              <a:gd name="adj" fmla="val 132343"/>
            </a:avLst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th-TH" sz="1800"/>
          </a:p>
        </p:txBody>
      </p:sp>
      <p:sp>
        <p:nvSpPr>
          <p:cNvPr id="15378" name="TextBox 35"/>
          <p:cNvSpPr txBox="1">
            <a:spLocks noChangeArrowheads="1"/>
          </p:cNvSpPr>
          <p:nvPr/>
        </p:nvSpPr>
        <p:spPr bwMode="auto">
          <a:xfrm>
            <a:off x="4529459" y="4756305"/>
            <a:ext cx="15716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th-TH" altLang="th-TH" sz="2400" b="1" dirty="0" err="1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รพร</a:t>
            </a:r>
            <a:r>
              <a:rPr lang="th-TH" altLang="th-TH" sz="2400" b="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</a:p>
          <a:p>
            <a:pPr algn="ctr" eaLnBrk="1" hangingPunct="1"/>
            <a:r>
              <a:rPr lang="th-TH" altLang="th-TH" sz="2400" b="1" dirty="0" err="1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เลิง</a:t>
            </a:r>
            <a:r>
              <a:rPr lang="th-TH" altLang="th-TH" sz="2400" b="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นกทา</a:t>
            </a:r>
          </a:p>
        </p:txBody>
      </p:sp>
      <p:sp>
        <p:nvSpPr>
          <p:cNvPr id="37" name="หยดน้ำ 36"/>
          <p:cNvSpPr/>
          <p:nvPr/>
        </p:nvSpPr>
        <p:spPr bwMode="auto">
          <a:xfrm rot="6335038">
            <a:off x="7123870" y="85087"/>
            <a:ext cx="1235232" cy="1566862"/>
          </a:xfrm>
          <a:prstGeom prst="teardrop">
            <a:avLst>
              <a:gd name="adj" fmla="val 200000"/>
            </a:avLst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th-TH" sz="1800"/>
          </a:p>
        </p:txBody>
      </p:sp>
      <p:sp>
        <p:nvSpPr>
          <p:cNvPr id="15380" name="TextBox 37"/>
          <p:cNvSpPr txBox="1">
            <a:spLocks noChangeArrowheads="1"/>
          </p:cNvSpPr>
          <p:nvPr/>
        </p:nvSpPr>
        <p:spPr bwMode="auto">
          <a:xfrm>
            <a:off x="7142623" y="446117"/>
            <a:ext cx="131709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th-TH" altLang="th-TH" sz="2400" b="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รพ.</a:t>
            </a:r>
          </a:p>
          <a:p>
            <a:pPr algn="ctr" eaLnBrk="1" hangingPunct="1"/>
            <a:r>
              <a:rPr lang="th-TH" altLang="th-TH" sz="2400" b="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วารินฯ</a:t>
            </a:r>
          </a:p>
        </p:txBody>
      </p:sp>
      <p:sp>
        <p:nvSpPr>
          <p:cNvPr id="39" name="หยดน้ำ 38"/>
          <p:cNvSpPr/>
          <p:nvPr/>
        </p:nvSpPr>
        <p:spPr bwMode="auto">
          <a:xfrm rot="8807839">
            <a:off x="8514046" y="108209"/>
            <a:ext cx="1274400" cy="1374632"/>
          </a:xfrm>
          <a:prstGeom prst="teardrop">
            <a:avLst>
              <a:gd name="adj" fmla="val 178235"/>
            </a:avLst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th-TH" sz="1800"/>
          </a:p>
        </p:txBody>
      </p:sp>
      <p:sp>
        <p:nvSpPr>
          <p:cNvPr id="40" name="หยดน้ำ 39"/>
          <p:cNvSpPr/>
          <p:nvPr/>
        </p:nvSpPr>
        <p:spPr bwMode="auto">
          <a:xfrm rot="10800000">
            <a:off x="9643849" y="16375"/>
            <a:ext cx="1605305" cy="1623531"/>
          </a:xfrm>
          <a:prstGeom prst="teardrop">
            <a:avLst>
              <a:gd name="adj" fmla="val 200000"/>
            </a:avLst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th-TH" sz="1800"/>
          </a:p>
        </p:txBody>
      </p:sp>
      <p:sp>
        <p:nvSpPr>
          <p:cNvPr id="15383" name="TextBox 40"/>
          <p:cNvSpPr txBox="1">
            <a:spLocks noChangeArrowheads="1"/>
          </p:cNvSpPr>
          <p:nvPr/>
        </p:nvSpPr>
        <p:spPr bwMode="auto">
          <a:xfrm>
            <a:off x="8381858" y="560424"/>
            <a:ext cx="15716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th-TH" altLang="th-TH" sz="2400" b="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รพ.</a:t>
            </a:r>
          </a:p>
          <a:p>
            <a:pPr algn="ctr" eaLnBrk="1" hangingPunct="1"/>
            <a:r>
              <a:rPr lang="th-TH" altLang="th-TH" sz="2400" b="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พิบูลฯ</a:t>
            </a:r>
          </a:p>
        </p:txBody>
      </p:sp>
      <p:sp>
        <p:nvSpPr>
          <p:cNvPr id="15384" name="TextBox 41"/>
          <p:cNvSpPr txBox="1">
            <a:spLocks noChangeArrowheads="1"/>
          </p:cNvSpPr>
          <p:nvPr/>
        </p:nvSpPr>
        <p:spPr bwMode="auto">
          <a:xfrm>
            <a:off x="9529674" y="377373"/>
            <a:ext cx="15716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th-TH" altLang="th-TH" sz="2400" b="1" dirty="0" err="1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รพร</a:t>
            </a:r>
            <a:r>
              <a:rPr lang="th-TH" altLang="th-TH" sz="2400" b="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endParaRPr lang="th-TH" altLang="th-TH" sz="2400" b="1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ctr" eaLnBrk="1" hangingPunct="1"/>
            <a:r>
              <a:rPr lang="th-TH" altLang="th-TH" sz="2400" b="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เดชอุดม</a:t>
            </a:r>
            <a:endParaRPr lang="th-TH" altLang="th-TH" sz="2400" b="1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3" name="รูปภาพ 15" descr="Cluster10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72" y="891453"/>
            <a:ext cx="4643438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กากบาท 43"/>
          <p:cNvSpPr/>
          <p:nvPr/>
        </p:nvSpPr>
        <p:spPr>
          <a:xfrm>
            <a:off x="2435124" y="4386114"/>
            <a:ext cx="357188" cy="357187"/>
          </a:xfrm>
          <a:prstGeom prst="plus">
            <a:avLst>
              <a:gd name="adj" fmla="val 2882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cs typeface="Tahoma" pitchFamily="34" charset="0"/>
            </a:endParaRPr>
          </a:p>
        </p:txBody>
      </p:sp>
      <p:sp>
        <p:nvSpPr>
          <p:cNvPr id="45" name="รูปแบบอิสระ 44"/>
          <p:cNvSpPr/>
          <p:nvPr/>
        </p:nvSpPr>
        <p:spPr>
          <a:xfrm>
            <a:off x="1179413" y="4689325"/>
            <a:ext cx="1228725" cy="1500188"/>
          </a:xfrm>
          <a:custGeom>
            <a:avLst/>
            <a:gdLst>
              <a:gd name="connsiteX0" fmla="*/ 0 w 1228299"/>
              <a:gd name="connsiteY0" fmla="*/ 1501254 h 1501254"/>
              <a:gd name="connsiteX1" fmla="*/ 327547 w 1228299"/>
              <a:gd name="connsiteY1" fmla="*/ 545910 h 1501254"/>
              <a:gd name="connsiteX2" fmla="*/ 1228299 w 1228299"/>
              <a:gd name="connsiteY2" fmla="*/ 0 h 150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8299" h="1501254">
                <a:moveTo>
                  <a:pt x="0" y="1501254"/>
                </a:moveTo>
                <a:cubicBezTo>
                  <a:pt x="61415" y="1148686"/>
                  <a:pt x="122831" y="796119"/>
                  <a:pt x="327547" y="545910"/>
                </a:cubicBezTo>
                <a:cubicBezTo>
                  <a:pt x="532263" y="295701"/>
                  <a:pt x="880281" y="147850"/>
                  <a:pt x="1228299" y="0"/>
                </a:cubicBezTo>
              </a:path>
            </a:pathLst>
          </a:cu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cs typeface="Tahoma" pitchFamily="34" charset="0"/>
            </a:endParaRPr>
          </a:p>
        </p:txBody>
      </p:sp>
      <p:sp>
        <p:nvSpPr>
          <p:cNvPr id="46" name="รูปแบบอิสระ 45"/>
          <p:cNvSpPr/>
          <p:nvPr/>
        </p:nvSpPr>
        <p:spPr>
          <a:xfrm>
            <a:off x="2735163" y="4689325"/>
            <a:ext cx="465137" cy="1595438"/>
          </a:xfrm>
          <a:custGeom>
            <a:avLst/>
            <a:gdLst>
              <a:gd name="connsiteX0" fmla="*/ 464024 w 464024"/>
              <a:gd name="connsiteY0" fmla="*/ 1596788 h 1596788"/>
              <a:gd name="connsiteX1" fmla="*/ 368490 w 464024"/>
              <a:gd name="connsiteY1" fmla="*/ 450376 h 1596788"/>
              <a:gd name="connsiteX2" fmla="*/ 0 w 464024"/>
              <a:gd name="connsiteY2" fmla="*/ 0 h 1596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024" h="1596788">
                <a:moveTo>
                  <a:pt x="464024" y="1596788"/>
                </a:moveTo>
                <a:cubicBezTo>
                  <a:pt x="454925" y="1156647"/>
                  <a:pt x="445827" y="716507"/>
                  <a:pt x="368490" y="450376"/>
                </a:cubicBezTo>
                <a:cubicBezTo>
                  <a:pt x="291153" y="184245"/>
                  <a:pt x="145576" y="92122"/>
                  <a:pt x="0" y="0"/>
                </a:cubicBezTo>
              </a:path>
            </a:pathLst>
          </a:cu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cs typeface="Tahoma" pitchFamily="34" charset="0"/>
            </a:endParaRPr>
          </a:p>
        </p:txBody>
      </p:sp>
      <p:sp>
        <p:nvSpPr>
          <p:cNvPr id="47" name="TextBox 23"/>
          <p:cNvSpPr txBox="1">
            <a:spLocks noChangeArrowheads="1"/>
          </p:cNvSpPr>
          <p:nvPr/>
        </p:nvSpPr>
        <p:spPr bwMode="auto">
          <a:xfrm>
            <a:off x="833165" y="1281047"/>
            <a:ext cx="1351652" cy="52322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alibri" pitchFamily="34" charset="0"/>
                <a:cs typeface="Tahoma" pitchFamily="34" charset="0"/>
              </a:rPr>
              <a:t>220 </a:t>
            </a:r>
            <a:r>
              <a:rPr lang="th-TH" dirty="0">
                <a:latin typeface="Calibri" pitchFamily="34" charset="0"/>
                <a:cs typeface="Tahoma" pitchFamily="34" charset="0"/>
              </a:rPr>
              <a:t>กม.</a:t>
            </a:r>
          </a:p>
        </p:txBody>
      </p:sp>
      <p:sp>
        <p:nvSpPr>
          <p:cNvPr id="48" name="TextBox 25"/>
          <p:cNvSpPr txBox="1">
            <a:spLocks noChangeArrowheads="1"/>
          </p:cNvSpPr>
          <p:nvPr/>
        </p:nvSpPr>
        <p:spPr bwMode="auto">
          <a:xfrm>
            <a:off x="938331" y="5413309"/>
            <a:ext cx="1351652" cy="52322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  <a:cs typeface="Tahoma" pitchFamily="34" charset="0"/>
              </a:rPr>
              <a:t>140 </a:t>
            </a:r>
            <a:r>
              <a:rPr lang="th-TH" dirty="0">
                <a:latin typeface="Calibri" pitchFamily="34" charset="0"/>
                <a:cs typeface="Tahoma" pitchFamily="34" charset="0"/>
              </a:rPr>
              <a:t>กม.</a:t>
            </a:r>
          </a:p>
        </p:txBody>
      </p:sp>
      <p:sp>
        <p:nvSpPr>
          <p:cNvPr id="49" name="รูปแบบอิสระ 48"/>
          <p:cNvSpPr/>
          <p:nvPr/>
        </p:nvSpPr>
        <p:spPr>
          <a:xfrm>
            <a:off x="936525" y="3024039"/>
            <a:ext cx="1389063" cy="1500187"/>
          </a:xfrm>
          <a:custGeom>
            <a:avLst/>
            <a:gdLst>
              <a:gd name="connsiteX0" fmla="*/ 93259 w 1389796"/>
              <a:gd name="connsiteY0" fmla="*/ 0 h 1501254"/>
              <a:gd name="connsiteX1" fmla="*/ 216089 w 1389796"/>
              <a:gd name="connsiteY1" fmla="*/ 750627 h 1501254"/>
              <a:gd name="connsiteX2" fmla="*/ 1389796 w 1389796"/>
              <a:gd name="connsiteY2" fmla="*/ 1501254 h 150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9796" h="1501254">
                <a:moveTo>
                  <a:pt x="93259" y="0"/>
                </a:moveTo>
                <a:cubicBezTo>
                  <a:pt x="46629" y="250209"/>
                  <a:pt x="0" y="500418"/>
                  <a:pt x="216089" y="750627"/>
                </a:cubicBezTo>
                <a:cubicBezTo>
                  <a:pt x="432178" y="1000836"/>
                  <a:pt x="910987" y="1251045"/>
                  <a:pt x="1389796" y="1501254"/>
                </a:cubicBezTo>
              </a:path>
            </a:pathLst>
          </a:cu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cs typeface="Tahoma" pitchFamily="34" charset="0"/>
            </a:endParaRPr>
          </a:p>
        </p:txBody>
      </p:sp>
      <p:sp>
        <p:nvSpPr>
          <p:cNvPr id="50" name="รูปแบบอิสระ 49"/>
          <p:cNvSpPr/>
          <p:nvPr/>
        </p:nvSpPr>
        <p:spPr>
          <a:xfrm>
            <a:off x="2735163" y="3036739"/>
            <a:ext cx="566737" cy="1392237"/>
          </a:xfrm>
          <a:custGeom>
            <a:avLst/>
            <a:gdLst>
              <a:gd name="connsiteX0" fmla="*/ 450376 w 566383"/>
              <a:gd name="connsiteY0" fmla="*/ 0 h 1392071"/>
              <a:gd name="connsiteX1" fmla="*/ 491320 w 566383"/>
              <a:gd name="connsiteY1" fmla="*/ 832513 h 1392071"/>
              <a:gd name="connsiteX2" fmla="*/ 0 w 566383"/>
              <a:gd name="connsiteY2" fmla="*/ 1392071 h 1392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6383" h="1392071">
                <a:moveTo>
                  <a:pt x="450376" y="0"/>
                </a:moveTo>
                <a:cubicBezTo>
                  <a:pt x="508379" y="300250"/>
                  <a:pt x="566383" y="600501"/>
                  <a:pt x="491320" y="832513"/>
                </a:cubicBezTo>
                <a:cubicBezTo>
                  <a:pt x="416257" y="1064525"/>
                  <a:pt x="208128" y="1228298"/>
                  <a:pt x="0" y="1392071"/>
                </a:cubicBezTo>
              </a:path>
            </a:pathLst>
          </a:cu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cs typeface="Tahoma" pitchFamily="34" charset="0"/>
            </a:endParaRPr>
          </a:p>
        </p:txBody>
      </p:sp>
      <p:sp>
        <p:nvSpPr>
          <p:cNvPr id="51" name="TextBox 42"/>
          <p:cNvSpPr txBox="1">
            <a:spLocks noChangeArrowheads="1"/>
          </p:cNvSpPr>
          <p:nvPr/>
        </p:nvSpPr>
        <p:spPr bwMode="auto">
          <a:xfrm>
            <a:off x="2693892" y="3108765"/>
            <a:ext cx="1351652" cy="52322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alibri" pitchFamily="34" charset="0"/>
                <a:cs typeface="Tahoma" pitchFamily="34" charset="0"/>
              </a:rPr>
              <a:t>110 </a:t>
            </a:r>
            <a:r>
              <a:rPr lang="th-TH" dirty="0">
                <a:latin typeface="Calibri" pitchFamily="34" charset="0"/>
                <a:cs typeface="Tahoma" pitchFamily="34" charset="0"/>
              </a:rPr>
              <a:t>กม.</a:t>
            </a:r>
          </a:p>
        </p:txBody>
      </p:sp>
      <p:sp>
        <p:nvSpPr>
          <p:cNvPr id="52" name="รูปแบบอิสระ 51"/>
          <p:cNvSpPr/>
          <p:nvPr/>
        </p:nvSpPr>
        <p:spPr>
          <a:xfrm>
            <a:off x="1649312" y="1468288"/>
            <a:ext cx="785812" cy="3001962"/>
          </a:xfrm>
          <a:custGeom>
            <a:avLst/>
            <a:gdLst>
              <a:gd name="connsiteX0" fmla="*/ 77337 w 787020"/>
              <a:gd name="connsiteY0" fmla="*/ 0 h 3002508"/>
              <a:gd name="connsiteX1" fmla="*/ 118280 w 787020"/>
              <a:gd name="connsiteY1" fmla="*/ 1610436 h 3002508"/>
              <a:gd name="connsiteX2" fmla="*/ 787020 w 787020"/>
              <a:gd name="connsiteY2" fmla="*/ 3002508 h 300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7020" h="3002508">
                <a:moveTo>
                  <a:pt x="77337" y="0"/>
                </a:moveTo>
                <a:cubicBezTo>
                  <a:pt x="38668" y="555009"/>
                  <a:pt x="0" y="1110018"/>
                  <a:pt x="118280" y="1610436"/>
                </a:cubicBezTo>
                <a:cubicBezTo>
                  <a:pt x="236561" y="2110854"/>
                  <a:pt x="511790" y="2556681"/>
                  <a:pt x="787020" y="3002508"/>
                </a:cubicBezTo>
              </a:path>
            </a:pathLst>
          </a:cu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cs typeface="Tahoma" pitchFamily="34" charset="0"/>
            </a:endParaRPr>
          </a:p>
        </p:txBody>
      </p:sp>
      <p:sp>
        <p:nvSpPr>
          <p:cNvPr id="53" name="TextBox 26"/>
          <p:cNvSpPr txBox="1">
            <a:spLocks noChangeArrowheads="1"/>
          </p:cNvSpPr>
          <p:nvPr/>
        </p:nvSpPr>
        <p:spPr bwMode="auto">
          <a:xfrm>
            <a:off x="523510" y="877672"/>
            <a:ext cx="17860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002060"/>
                </a:solidFill>
                <a:latin typeface="Calibri" pitchFamily="34" charset="0"/>
                <a:cs typeface="Tahoma" pitchFamily="34" charset="0"/>
              </a:rPr>
              <a:t>รพ.</a:t>
            </a:r>
            <a:r>
              <a:rPr lang="th-TH" sz="2000" b="1" dirty="0" err="1">
                <a:solidFill>
                  <a:srgbClr val="002060"/>
                </a:solidFill>
                <a:latin typeface="Calibri" pitchFamily="34" charset="0"/>
                <a:cs typeface="Tahoma" pitchFamily="34" charset="0"/>
              </a:rPr>
              <a:t>หว้าน</a:t>
            </a:r>
            <a:r>
              <a:rPr lang="th-TH" sz="2000" b="1" dirty="0">
                <a:solidFill>
                  <a:srgbClr val="002060"/>
                </a:solidFill>
                <a:latin typeface="Calibri" pitchFamily="34" charset="0"/>
                <a:cs typeface="Tahoma" pitchFamily="34" charset="0"/>
              </a:rPr>
              <a:t>ใหญ่</a:t>
            </a:r>
          </a:p>
        </p:txBody>
      </p:sp>
      <p:sp>
        <p:nvSpPr>
          <p:cNvPr id="54" name="TextBox 32"/>
          <p:cNvSpPr txBox="1">
            <a:spLocks noChangeArrowheads="1"/>
          </p:cNvSpPr>
          <p:nvPr/>
        </p:nvSpPr>
        <p:spPr bwMode="auto">
          <a:xfrm>
            <a:off x="628460" y="6026178"/>
            <a:ext cx="12698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002060"/>
                </a:solidFill>
                <a:latin typeface="Calibri" pitchFamily="34" charset="0"/>
                <a:cs typeface="Tahoma" pitchFamily="34" charset="0"/>
              </a:rPr>
              <a:t>รพ.ภูสิงห์</a:t>
            </a:r>
          </a:p>
        </p:txBody>
      </p:sp>
      <p:sp>
        <p:nvSpPr>
          <p:cNvPr id="55" name="TextBox 33"/>
          <p:cNvSpPr txBox="1">
            <a:spLocks noChangeArrowheads="1"/>
          </p:cNvSpPr>
          <p:nvPr/>
        </p:nvSpPr>
        <p:spPr bwMode="auto">
          <a:xfrm>
            <a:off x="2468833" y="6084708"/>
            <a:ext cx="12602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002060"/>
                </a:solidFill>
                <a:latin typeface="Calibri" pitchFamily="34" charset="0"/>
                <a:cs typeface="Tahoma" pitchFamily="34" charset="0"/>
              </a:rPr>
              <a:t>รพ.น้ำยืน</a:t>
            </a:r>
          </a:p>
        </p:txBody>
      </p:sp>
      <p:sp>
        <p:nvSpPr>
          <p:cNvPr id="56" name="ดาว 5 แฉก 55"/>
          <p:cNvSpPr/>
          <p:nvPr/>
        </p:nvSpPr>
        <p:spPr>
          <a:xfrm>
            <a:off x="2820436" y="6402445"/>
            <a:ext cx="214314" cy="214314"/>
          </a:xfrm>
          <a:prstGeom prst="star5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cs typeface="Tahoma" pitchFamily="34" charset="0"/>
            </a:endParaRPr>
          </a:p>
        </p:txBody>
      </p:sp>
      <p:sp>
        <p:nvSpPr>
          <p:cNvPr id="57" name="TextBox 30"/>
          <p:cNvSpPr txBox="1">
            <a:spLocks noChangeArrowheads="1"/>
          </p:cNvSpPr>
          <p:nvPr/>
        </p:nvSpPr>
        <p:spPr bwMode="auto">
          <a:xfrm>
            <a:off x="265645" y="2264576"/>
            <a:ext cx="17219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002060"/>
                </a:solidFill>
                <a:latin typeface="Calibri" pitchFamily="34" charset="0"/>
                <a:cs typeface="Tahoma" pitchFamily="34" charset="0"/>
              </a:rPr>
              <a:t>รพ.ไทยเจริญ</a:t>
            </a:r>
          </a:p>
        </p:txBody>
      </p:sp>
      <p:sp>
        <p:nvSpPr>
          <p:cNvPr id="58" name="TextBox 27"/>
          <p:cNvSpPr txBox="1">
            <a:spLocks noChangeArrowheads="1"/>
          </p:cNvSpPr>
          <p:nvPr/>
        </p:nvSpPr>
        <p:spPr bwMode="auto">
          <a:xfrm>
            <a:off x="566423" y="3419717"/>
            <a:ext cx="1351652" cy="52322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alibri" pitchFamily="34" charset="0"/>
                <a:cs typeface="Tahoma" pitchFamily="34" charset="0"/>
              </a:rPr>
              <a:t>170 </a:t>
            </a:r>
            <a:r>
              <a:rPr lang="th-TH" dirty="0">
                <a:latin typeface="Calibri" pitchFamily="34" charset="0"/>
                <a:cs typeface="Tahoma" pitchFamily="34" charset="0"/>
              </a:rPr>
              <a:t>กม.</a:t>
            </a:r>
          </a:p>
        </p:txBody>
      </p:sp>
      <p:sp>
        <p:nvSpPr>
          <p:cNvPr id="59" name="TextBox 40"/>
          <p:cNvSpPr txBox="1">
            <a:spLocks noChangeArrowheads="1"/>
          </p:cNvSpPr>
          <p:nvPr/>
        </p:nvSpPr>
        <p:spPr bwMode="auto">
          <a:xfrm>
            <a:off x="2584489" y="2664686"/>
            <a:ext cx="14702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002060"/>
                </a:solidFill>
                <a:latin typeface="Calibri" pitchFamily="34" charset="0"/>
                <a:cs typeface="Tahoma" pitchFamily="34" charset="0"/>
              </a:rPr>
              <a:t>รพ.</a:t>
            </a:r>
            <a:r>
              <a:rPr lang="th-TH" sz="2000" b="1" dirty="0" err="1">
                <a:solidFill>
                  <a:srgbClr val="002060"/>
                </a:solidFill>
                <a:latin typeface="Calibri" pitchFamily="34" charset="0"/>
                <a:cs typeface="Tahoma" pitchFamily="34" charset="0"/>
              </a:rPr>
              <a:t>เขมราฐ</a:t>
            </a:r>
            <a:endParaRPr lang="th-TH" sz="2000" b="1" dirty="0">
              <a:solidFill>
                <a:srgbClr val="002060"/>
              </a:solidFill>
              <a:latin typeface="Calibri" pitchFamily="34" charset="0"/>
              <a:cs typeface="Tahoma" pitchFamily="34" charset="0"/>
            </a:endParaRPr>
          </a:p>
        </p:txBody>
      </p:sp>
      <p:sp>
        <p:nvSpPr>
          <p:cNvPr id="60" name="TextBox 25"/>
          <p:cNvSpPr txBox="1">
            <a:spLocks noChangeArrowheads="1"/>
          </p:cNvSpPr>
          <p:nvPr/>
        </p:nvSpPr>
        <p:spPr bwMode="auto">
          <a:xfrm>
            <a:off x="2423148" y="5618543"/>
            <a:ext cx="1351652" cy="52322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alibri" pitchFamily="34" charset="0"/>
                <a:cs typeface="Tahoma" pitchFamily="34" charset="0"/>
              </a:rPr>
              <a:t>110 </a:t>
            </a:r>
            <a:r>
              <a:rPr lang="th-TH" dirty="0">
                <a:latin typeface="Calibri" pitchFamily="34" charset="0"/>
                <a:cs typeface="Tahoma" pitchFamily="34" charset="0"/>
              </a:rPr>
              <a:t>กม.</a:t>
            </a:r>
          </a:p>
        </p:txBody>
      </p:sp>
      <p:sp>
        <p:nvSpPr>
          <p:cNvPr id="65" name="ลูกศรโค้งซ้าย 64"/>
          <p:cNvSpPr/>
          <p:nvPr/>
        </p:nvSpPr>
        <p:spPr>
          <a:xfrm>
            <a:off x="2103120" y="1112520"/>
            <a:ext cx="243840" cy="822960"/>
          </a:xfrm>
          <a:prstGeom prst="curved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6" name="TextBox 23"/>
          <p:cNvSpPr txBox="1">
            <a:spLocks noChangeArrowheads="1"/>
          </p:cNvSpPr>
          <p:nvPr/>
        </p:nvSpPr>
        <p:spPr bwMode="auto">
          <a:xfrm>
            <a:off x="2256555" y="1301275"/>
            <a:ext cx="949915" cy="36933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1800" b="1" dirty="0" smtClean="0">
                <a:solidFill>
                  <a:schemeClr val="bg2">
                    <a:lumMod val="10000"/>
                  </a:schemeClr>
                </a:solidFill>
                <a:latin typeface="Calibri" pitchFamily="34" charset="0"/>
                <a:cs typeface="Tahoma" pitchFamily="34" charset="0"/>
              </a:rPr>
              <a:t>26 กม.</a:t>
            </a:r>
            <a:endParaRPr lang="th-TH" sz="1800" b="1" dirty="0">
              <a:solidFill>
                <a:schemeClr val="bg2">
                  <a:lumMod val="10000"/>
                </a:schemeClr>
              </a:solidFill>
              <a:latin typeface="Calibri" pitchFamily="34" charset="0"/>
              <a:cs typeface="Tahoma" pitchFamily="34" charset="0"/>
            </a:endParaRPr>
          </a:p>
        </p:txBody>
      </p:sp>
      <p:sp>
        <p:nvSpPr>
          <p:cNvPr id="67" name="ลูกศรโค้งขวา 66"/>
          <p:cNvSpPr/>
          <p:nvPr/>
        </p:nvSpPr>
        <p:spPr>
          <a:xfrm>
            <a:off x="0" y="2484120"/>
            <a:ext cx="304800" cy="411480"/>
          </a:xfrm>
          <a:prstGeom prst="curv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150114" y="2872957"/>
            <a:ext cx="949915" cy="36933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1800" b="1" dirty="0" smtClean="0">
                <a:solidFill>
                  <a:schemeClr val="bg2">
                    <a:lumMod val="10000"/>
                  </a:schemeClr>
                </a:solidFill>
                <a:latin typeface="Calibri" pitchFamily="34" charset="0"/>
                <a:cs typeface="Tahoma" pitchFamily="34" charset="0"/>
              </a:rPr>
              <a:t>53 กม.</a:t>
            </a:r>
            <a:endParaRPr lang="th-TH" sz="1800" b="1" dirty="0">
              <a:solidFill>
                <a:schemeClr val="bg2">
                  <a:lumMod val="10000"/>
                </a:schemeClr>
              </a:solidFill>
              <a:latin typeface="Calibri" pitchFamily="34" charset="0"/>
              <a:cs typeface="Tahoma" pitchFamily="34" charset="0"/>
            </a:endParaRPr>
          </a:p>
        </p:txBody>
      </p:sp>
      <p:sp>
        <p:nvSpPr>
          <p:cNvPr id="69" name="TextBox 23"/>
          <p:cNvSpPr txBox="1">
            <a:spLocks noChangeArrowheads="1"/>
          </p:cNvSpPr>
          <p:nvPr/>
        </p:nvSpPr>
        <p:spPr bwMode="auto">
          <a:xfrm>
            <a:off x="98870" y="5728895"/>
            <a:ext cx="949915" cy="36933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1800" b="1" dirty="0" smtClean="0">
                <a:solidFill>
                  <a:schemeClr val="bg2">
                    <a:lumMod val="10000"/>
                  </a:schemeClr>
                </a:solidFill>
                <a:latin typeface="Calibri" pitchFamily="34" charset="0"/>
                <a:cs typeface="Tahoma" pitchFamily="34" charset="0"/>
              </a:rPr>
              <a:t>77 กม.</a:t>
            </a:r>
            <a:endParaRPr lang="th-TH" sz="1800" b="1" dirty="0">
              <a:solidFill>
                <a:schemeClr val="bg2">
                  <a:lumMod val="10000"/>
                </a:schemeClr>
              </a:solidFill>
              <a:latin typeface="Calibri" pitchFamily="34" charset="0"/>
              <a:cs typeface="Tahoma" pitchFamily="34" charset="0"/>
            </a:endParaRPr>
          </a:p>
        </p:txBody>
      </p:sp>
      <p:sp>
        <p:nvSpPr>
          <p:cNvPr id="71" name="ลูกศรโค้งขวา 70"/>
          <p:cNvSpPr/>
          <p:nvPr/>
        </p:nvSpPr>
        <p:spPr>
          <a:xfrm>
            <a:off x="457200" y="5205849"/>
            <a:ext cx="406444" cy="1073031"/>
          </a:xfrm>
          <a:prstGeom prst="curved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491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utoShape 5"/>
          <p:cNvSpPr>
            <a:spLocks noChangeArrowheads="1"/>
          </p:cNvSpPr>
          <p:nvPr/>
        </p:nvSpPr>
        <p:spPr bwMode="auto">
          <a:xfrm rot="20090800">
            <a:off x="2950908" y="2339170"/>
            <a:ext cx="2089660" cy="914496"/>
          </a:xfrm>
          <a:prstGeom prst="curvedDownArrow">
            <a:avLst>
              <a:gd name="adj1" fmla="val 30340"/>
              <a:gd name="adj2" fmla="val 76041"/>
              <a:gd name="adj3" fmla="val 56722"/>
            </a:avLst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AU" altLang="en-US" sz="1633"/>
          </a:p>
        </p:txBody>
      </p:sp>
      <p:sp>
        <p:nvSpPr>
          <p:cNvPr id="48" name="AutoShape 2"/>
          <p:cNvSpPr>
            <a:spLocks noChangeArrowheads="1"/>
          </p:cNvSpPr>
          <p:nvPr/>
        </p:nvSpPr>
        <p:spPr bwMode="auto">
          <a:xfrm rot="1461078" flipH="1" flipV="1">
            <a:off x="4868356" y="5251022"/>
            <a:ext cx="2091100" cy="783442"/>
          </a:xfrm>
          <a:prstGeom prst="curvedDownArrow">
            <a:avLst>
              <a:gd name="adj1" fmla="val 35440"/>
              <a:gd name="adj2" fmla="val 88822"/>
              <a:gd name="adj3" fmla="val 56722"/>
            </a:avLst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AU" altLang="en-US" sz="1633"/>
          </a:p>
        </p:txBody>
      </p:sp>
      <p:sp>
        <p:nvSpPr>
          <p:cNvPr id="44" name="AutoShape 4"/>
          <p:cNvSpPr>
            <a:spLocks noChangeArrowheads="1"/>
          </p:cNvSpPr>
          <p:nvPr/>
        </p:nvSpPr>
        <p:spPr bwMode="auto">
          <a:xfrm rot="540708" flipH="1">
            <a:off x="6089910" y="1513296"/>
            <a:ext cx="2091100" cy="914496"/>
          </a:xfrm>
          <a:prstGeom prst="curvedDownArrow">
            <a:avLst>
              <a:gd name="adj1" fmla="val 30361"/>
              <a:gd name="adj2" fmla="val 76093"/>
              <a:gd name="adj3" fmla="val 56722"/>
            </a:avLst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AU" altLang="en-US" sz="1633"/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 rot="-3103388">
            <a:off x="4441823" y="2085433"/>
            <a:ext cx="3236912" cy="3180097"/>
            <a:chOff x="0" y="0"/>
            <a:chExt cx="1134" cy="1111"/>
          </a:xfrm>
        </p:grpSpPr>
        <p:sp>
          <p:nvSpPr>
            <p:cNvPr id="8225" name="Freeform 7"/>
            <p:cNvSpPr>
              <a:spLocks noChangeArrowheads="1"/>
            </p:cNvSpPr>
            <p:nvPr/>
          </p:nvSpPr>
          <p:spPr bwMode="auto">
            <a:xfrm rot="5400000">
              <a:off x="568" y="73"/>
              <a:ext cx="471" cy="480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26" name="Freeform 8"/>
            <p:cNvSpPr>
              <a:spLocks noChangeArrowheads="1"/>
            </p:cNvSpPr>
            <p:nvPr/>
          </p:nvSpPr>
          <p:spPr bwMode="auto">
            <a:xfrm rot="7200000">
              <a:off x="657" y="223"/>
              <a:ext cx="472" cy="479"/>
            </a:xfrm>
            <a:custGeom>
              <a:avLst/>
              <a:gdLst>
                <a:gd name="T0" fmla="*/ 0 w 1448"/>
                <a:gd name="T1" fmla="*/ 1 h 1452"/>
                <a:gd name="T2" fmla="*/ 0 w 1448"/>
                <a:gd name="T3" fmla="*/ 1 h 1452"/>
                <a:gd name="T4" fmla="*/ 0 w 1448"/>
                <a:gd name="T5" fmla="*/ 1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1 w 1448"/>
                <a:gd name="T35" fmla="*/ 0 h 1452"/>
                <a:gd name="T36" fmla="*/ 1 w 1448"/>
                <a:gd name="T37" fmla="*/ 0 h 1452"/>
                <a:gd name="T38" fmla="*/ 1 w 1448"/>
                <a:gd name="T39" fmla="*/ 0 h 1452"/>
                <a:gd name="T40" fmla="*/ 1 w 1448"/>
                <a:gd name="T41" fmla="*/ 0 h 1452"/>
                <a:gd name="T42" fmla="*/ 1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1 h 1452"/>
                <a:gd name="T60" fmla="*/ 0 w 1448"/>
                <a:gd name="T61" fmla="*/ 1 h 1452"/>
                <a:gd name="T62" fmla="*/ 0 w 1448"/>
                <a:gd name="T63" fmla="*/ 1 h 1452"/>
                <a:gd name="T64" fmla="*/ 0 w 1448"/>
                <a:gd name="T65" fmla="*/ 1 h 1452"/>
                <a:gd name="T66" fmla="*/ 0 w 1448"/>
                <a:gd name="T67" fmla="*/ 1 h 1452"/>
                <a:gd name="T68" fmla="*/ 0 w 1448"/>
                <a:gd name="T69" fmla="*/ 1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27" name="AutoShape 9"/>
            <p:cNvSpPr>
              <a:spLocks noChangeArrowheads="1"/>
            </p:cNvSpPr>
            <p:nvPr/>
          </p:nvSpPr>
          <p:spPr bwMode="auto">
            <a:xfrm rot="1800000">
              <a:off x="685" y="544"/>
              <a:ext cx="404" cy="256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AU" altLang="en-US" sz="1814" b="1" dirty="0">
                <a:solidFill>
                  <a:srgbClr val="000000"/>
                </a:solidFill>
              </a:endParaRPr>
            </a:p>
          </p:txBody>
        </p:sp>
        <p:sp>
          <p:nvSpPr>
            <p:cNvPr id="8228" name="Freeform 10"/>
            <p:cNvSpPr>
              <a:spLocks noChangeArrowheads="1"/>
            </p:cNvSpPr>
            <p:nvPr/>
          </p:nvSpPr>
          <p:spPr bwMode="auto">
            <a:xfrm rot="-9000000">
              <a:off x="413" y="638"/>
              <a:ext cx="478" cy="473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29" name="Freeform 11"/>
            <p:cNvSpPr>
              <a:spLocks noChangeArrowheads="1"/>
            </p:cNvSpPr>
            <p:nvPr/>
          </p:nvSpPr>
          <p:spPr bwMode="auto">
            <a:xfrm rot="-7200000">
              <a:off x="240" y="633"/>
              <a:ext cx="472" cy="479"/>
            </a:xfrm>
            <a:custGeom>
              <a:avLst/>
              <a:gdLst>
                <a:gd name="T0" fmla="*/ 0 w 1448"/>
                <a:gd name="T1" fmla="*/ 1 h 1452"/>
                <a:gd name="T2" fmla="*/ 0 w 1448"/>
                <a:gd name="T3" fmla="*/ 1 h 1452"/>
                <a:gd name="T4" fmla="*/ 0 w 1448"/>
                <a:gd name="T5" fmla="*/ 1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1 w 1448"/>
                <a:gd name="T35" fmla="*/ 0 h 1452"/>
                <a:gd name="T36" fmla="*/ 1 w 1448"/>
                <a:gd name="T37" fmla="*/ 0 h 1452"/>
                <a:gd name="T38" fmla="*/ 1 w 1448"/>
                <a:gd name="T39" fmla="*/ 0 h 1452"/>
                <a:gd name="T40" fmla="*/ 1 w 1448"/>
                <a:gd name="T41" fmla="*/ 0 h 1452"/>
                <a:gd name="T42" fmla="*/ 1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1 h 1452"/>
                <a:gd name="T60" fmla="*/ 0 w 1448"/>
                <a:gd name="T61" fmla="*/ 1 h 1452"/>
                <a:gd name="T62" fmla="*/ 0 w 1448"/>
                <a:gd name="T63" fmla="*/ 1 h 1452"/>
                <a:gd name="T64" fmla="*/ 0 w 1448"/>
                <a:gd name="T65" fmla="*/ 1 h 1452"/>
                <a:gd name="T66" fmla="*/ 0 w 1448"/>
                <a:gd name="T67" fmla="*/ 1 h 1452"/>
                <a:gd name="T68" fmla="*/ 0 w 1448"/>
                <a:gd name="T69" fmla="*/ 1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30" name="AutoShape 12"/>
            <p:cNvSpPr>
              <a:spLocks noChangeArrowheads="1"/>
            </p:cNvSpPr>
            <p:nvPr/>
          </p:nvSpPr>
          <p:spPr bwMode="auto">
            <a:xfrm rot="9000000">
              <a:off x="75" y="638"/>
              <a:ext cx="404" cy="23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AU" altLang="en-US" sz="1814" b="1" dirty="0">
                <a:solidFill>
                  <a:srgbClr val="000000"/>
                </a:solidFill>
              </a:endParaRPr>
            </a:p>
          </p:txBody>
        </p:sp>
        <p:sp>
          <p:nvSpPr>
            <p:cNvPr id="8231" name="Freeform 13"/>
            <p:cNvSpPr>
              <a:spLocks noChangeArrowheads="1"/>
            </p:cNvSpPr>
            <p:nvPr/>
          </p:nvSpPr>
          <p:spPr bwMode="auto">
            <a:xfrm rot="-1800000">
              <a:off x="0" y="228"/>
              <a:ext cx="478" cy="473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32" name="Freeform 14"/>
            <p:cNvSpPr>
              <a:spLocks noChangeArrowheads="1"/>
            </p:cNvSpPr>
            <p:nvPr/>
          </p:nvSpPr>
          <p:spPr bwMode="auto">
            <a:xfrm>
              <a:off x="88" y="77"/>
              <a:ext cx="478" cy="473"/>
            </a:xfrm>
            <a:custGeom>
              <a:avLst/>
              <a:gdLst>
                <a:gd name="T0" fmla="*/ 0 w 1448"/>
                <a:gd name="T1" fmla="*/ 1 h 1452"/>
                <a:gd name="T2" fmla="*/ 0 w 1448"/>
                <a:gd name="T3" fmla="*/ 1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1 w 1448"/>
                <a:gd name="T33" fmla="*/ 0 h 1452"/>
                <a:gd name="T34" fmla="*/ 1 w 1448"/>
                <a:gd name="T35" fmla="*/ 0 h 1452"/>
                <a:gd name="T36" fmla="*/ 1 w 1448"/>
                <a:gd name="T37" fmla="*/ 0 h 1452"/>
                <a:gd name="T38" fmla="*/ 1 w 1448"/>
                <a:gd name="T39" fmla="*/ 0 h 1452"/>
                <a:gd name="T40" fmla="*/ 1 w 1448"/>
                <a:gd name="T41" fmla="*/ 0 h 1452"/>
                <a:gd name="T42" fmla="*/ 1 w 1448"/>
                <a:gd name="T43" fmla="*/ 0 h 1452"/>
                <a:gd name="T44" fmla="*/ 1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1 h 1452"/>
                <a:gd name="T62" fmla="*/ 0 w 1448"/>
                <a:gd name="T63" fmla="*/ 1 h 1452"/>
                <a:gd name="T64" fmla="*/ 0 w 1448"/>
                <a:gd name="T65" fmla="*/ 1 h 1452"/>
                <a:gd name="T66" fmla="*/ 0 w 1448"/>
                <a:gd name="T67" fmla="*/ 1 h 1452"/>
                <a:gd name="T68" fmla="*/ 0 w 1448"/>
                <a:gd name="T69" fmla="*/ 1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33" name="AutoShape 15"/>
            <p:cNvSpPr>
              <a:spLocks noChangeArrowheads="1"/>
            </p:cNvSpPr>
            <p:nvPr/>
          </p:nvSpPr>
          <p:spPr bwMode="auto">
            <a:xfrm rot="-5400000">
              <a:off x="307" y="69"/>
              <a:ext cx="399" cy="261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AU" altLang="en-US" sz="1814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8208" name="Text Box 16"/>
          <p:cNvSpPr txBox="1">
            <a:spLocks noChangeArrowheads="1"/>
          </p:cNvSpPr>
          <p:nvPr/>
        </p:nvSpPr>
        <p:spPr bwMode="auto">
          <a:xfrm rot="16200000">
            <a:off x="5407080" y="2192602"/>
            <a:ext cx="1301634" cy="2949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1438" tIns="45719" rIns="91438" bIns="45719">
            <a:spAutoFit/>
          </a:bodyPr>
          <a:lstStyle/>
          <a:p>
            <a:pPr algn="ctr">
              <a:defRPr/>
            </a:pPr>
            <a:r>
              <a:rPr lang="th-TH" sz="3629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รพศ</a:t>
            </a:r>
            <a:endParaRPr lang="th-TH" sz="3629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defRPr/>
            </a:pPr>
            <a:r>
              <a:rPr lang="th-TH" sz="3629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สปส.</a:t>
            </a:r>
            <a:endParaRPr lang="en-US" sz="3629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50" name="กลุ่ม 49"/>
          <p:cNvGrpSpPr/>
          <p:nvPr/>
        </p:nvGrpSpPr>
        <p:grpSpPr>
          <a:xfrm>
            <a:off x="7586567" y="1808819"/>
            <a:ext cx="2721905" cy="1879410"/>
            <a:chOff x="6683386" y="1993887"/>
            <a:chExt cx="3000396" cy="2071702"/>
          </a:xfrm>
        </p:grpSpPr>
        <p:sp>
          <p:nvSpPr>
            <p:cNvPr id="45" name="วงรี 44"/>
            <p:cNvSpPr/>
            <p:nvPr/>
          </p:nvSpPr>
          <p:spPr bwMode="auto">
            <a:xfrm>
              <a:off x="6683386" y="1993887"/>
              <a:ext cx="3000396" cy="207170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2953" tIns="41476" rIns="82953" bIns="41476" numCol="1" rtlCol="0" anchor="t" anchorCtr="0" compatLnSpc="1">
              <a:prstTxWarp prst="textNoShape">
                <a:avLst/>
              </a:prstTxWarp>
            </a:bodyPr>
            <a:lstStyle/>
            <a:p>
              <a:pPr defTabSz="407571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endParaRPr lang="th-TH" sz="1633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216" name="TextBox 41"/>
            <p:cNvSpPr txBox="1">
              <a:spLocks noChangeArrowheads="1"/>
            </p:cNvSpPr>
            <p:nvPr/>
          </p:nvSpPr>
          <p:spPr bwMode="auto">
            <a:xfrm>
              <a:off x="6754824" y="2290458"/>
              <a:ext cx="2857519" cy="1209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38" tIns="45719" rIns="91438" bIns="45719">
              <a:spAutoFit/>
            </a:bodyPr>
            <a:lstStyle/>
            <a:p>
              <a:pPr algn="ctr" eaLnBrk="1" hangingPunct="1"/>
              <a:r>
                <a:rPr lang="en-US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Node</a:t>
              </a:r>
            </a:p>
            <a:p>
              <a:pPr algn="ctr" eaLnBrk="1" hangingPunct="1"/>
              <a:r>
                <a:rPr lang="th-TH" altLang="th-TH" sz="3266" b="1" dirty="0" err="1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รพร.</a:t>
              </a:r>
              <a:r>
                <a:rPr lang="th-TH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เดชฯ</a:t>
              </a:r>
            </a:p>
          </p:txBody>
        </p:sp>
      </p:grpSp>
      <p:sp>
        <p:nvSpPr>
          <p:cNvPr id="42" name="สี่เหลี่ยมมุมมน 41"/>
          <p:cNvSpPr/>
          <p:nvPr/>
        </p:nvSpPr>
        <p:spPr bwMode="auto">
          <a:xfrm>
            <a:off x="2466794" y="577481"/>
            <a:ext cx="8368219" cy="712880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53" tIns="41476" rIns="82953" bIns="41476" numCol="1" rtlCol="0" anchor="t" anchorCtr="0" compatLnSpc="1">
            <a:prstTxWarp prst="textNoShape">
              <a:avLst/>
            </a:prstTxWarp>
          </a:bodyPr>
          <a:lstStyle/>
          <a:p>
            <a:pPr algn="ctr"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ข้อเสนอการจัด </a:t>
            </a:r>
            <a:r>
              <a:rPr lang="en-US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Node</a:t>
            </a:r>
            <a:r>
              <a:rPr lang="th-TH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จังหวัด</a:t>
            </a:r>
            <a:r>
              <a:rPr lang="th-TH" sz="3629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อุบลราชธานี</a:t>
            </a:r>
          </a:p>
        </p:txBody>
      </p:sp>
      <p:grpSp>
        <p:nvGrpSpPr>
          <p:cNvPr id="49" name="กลุ่ม 48"/>
          <p:cNvGrpSpPr/>
          <p:nvPr/>
        </p:nvGrpSpPr>
        <p:grpSpPr>
          <a:xfrm>
            <a:off x="6679265" y="4789953"/>
            <a:ext cx="2721905" cy="1879410"/>
            <a:chOff x="5683254" y="5280035"/>
            <a:chExt cx="3000396" cy="2071702"/>
          </a:xfrm>
        </p:grpSpPr>
        <p:sp>
          <p:nvSpPr>
            <p:cNvPr id="46" name="วงรี 45"/>
            <p:cNvSpPr/>
            <p:nvPr/>
          </p:nvSpPr>
          <p:spPr bwMode="auto">
            <a:xfrm>
              <a:off x="5683254" y="5280035"/>
              <a:ext cx="3000396" cy="207170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2953" tIns="41476" rIns="82953" bIns="41476" numCol="1" rtlCol="0" anchor="t" anchorCtr="0" compatLnSpc="1">
              <a:prstTxWarp prst="textNoShape">
                <a:avLst/>
              </a:prstTxWarp>
            </a:bodyPr>
            <a:lstStyle/>
            <a:p>
              <a:pPr defTabSz="407571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endParaRPr lang="th-TH" sz="1633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7" name="TextBox 41"/>
            <p:cNvSpPr txBox="1">
              <a:spLocks noChangeArrowheads="1"/>
            </p:cNvSpPr>
            <p:nvPr/>
          </p:nvSpPr>
          <p:spPr bwMode="auto">
            <a:xfrm>
              <a:off x="5754692" y="5703901"/>
              <a:ext cx="2857519" cy="1209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38" tIns="45719" rIns="91438" bIns="45719">
              <a:spAutoFit/>
            </a:bodyPr>
            <a:lstStyle/>
            <a:p>
              <a:pPr algn="ctr" eaLnBrk="1" hangingPunct="1"/>
              <a:r>
                <a:rPr lang="en-US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Node</a:t>
              </a:r>
            </a:p>
            <a:p>
              <a:pPr algn="ctr" eaLnBrk="1" hangingPunct="1"/>
              <a:r>
                <a:rPr lang="th-TH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รพ.พิบูลฯ</a:t>
              </a:r>
            </a:p>
          </p:txBody>
        </p:sp>
      </p:grpSp>
      <p:grpSp>
        <p:nvGrpSpPr>
          <p:cNvPr id="51" name="กลุ่ม 50"/>
          <p:cNvGrpSpPr/>
          <p:nvPr/>
        </p:nvGrpSpPr>
        <p:grpSpPr>
          <a:xfrm>
            <a:off x="1818721" y="3493807"/>
            <a:ext cx="2721905" cy="1879410"/>
            <a:chOff x="5683254" y="5280035"/>
            <a:chExt cx="3000396" cy="2071702"/>
          </a:xfrm>
        </p:grpSpPr>
        <p:sp>
          <p:nvSpPr>
            <p:cNvPr id="52" name="วงรี 51"/>
            <p:cNvSpPr/>
            <p:nvPr/>
          </p:nvSpPr>
          <p:spPr bwMode="auto">
            <a:xfrm>
              <a:off x="5683254" y="5280035"/>
              <a:ext cx="3000396" cy="207170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2953" tIns="41476" rIns="82953" bIns="41476" numCol="1" rtlCol="0" anchor="t" anchorCtr="0" compatLnSpc="1">
              <a:prstTxWarp prst="textNoShape">
                <a:avLst/>
              </a:prstTxWarp>
            </a:bodyPr>
            <a:lstStyle/>
            <a:p>
              <a:pPr defTabSz="407571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endParaRPr lang="th-TH" sz="1633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3" name="TextBox 41"/>
            <p:cNvSpPr txBox="1">
              <a:spLocks noChangeArrowheads="1"/>
            </p:cNvSpPr>
            <p:nvPr/>
          </p:nvSpPr>
          <p:spPr bwMode="auto">
            <a:xfrm>
              <a:off x="5739452" y="5627701"/>
              <a:ext cx="2857519" cy="1209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38" tIns="45719" rIns="91438" bIns="45719">
              <a:spAutoFit/>
            </a:bodyPr>
            <a:lstStyle/>
            <a:p>
              <a:pPr algn="ctr" eaLnBrk="1" hangingPunct="1"/>
              <a:r>
                <a:rPr lang="en-US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Node</a:t>
              </a:r>
            </a:p>
            <a:p>
              <a:pPr algn="ctr" eaLnBrk="1" hangingPunct="1"/>
              <a:r>
                <a:rPr lang="th-TH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รพ.วารินฯ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466794" y="4725146"/>
            <a:ext cx="1360952" cy="6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14" dirty="0">
                <a:latin typeface="KodchiangUPC" pitchFamily="18" charset="-34"/>
                <a:cs typeface="KodchiangUPC" pitchFamily="18" charset="-34"/>
              </a:rPr>
              <a:t>สูติแพทย์ </a:t>
            </a:r>
            <a:endParaRPr lang="en-US" sz="1814" dirty="0">
              <a:latin typeface="KodchiangUPC" pitchFamily="18" charset="-34"/>
              <a:cs typeface="KodchiangUPC" pitchFamily="18" charset="-34"/>
            </a:endParaRPr>
          </a:p>
          <a:p>
            <a:pPr algn="ctr"/>
            <a:r>
              <a:rPr lang="en-US" sz="1814" dirty="0">
                <a:latin typeface="KodchiangUPC" pitchFamily="18" charset="-34"/>
                <a:cs typeface="KodchiangUPC" pitchFamily="18" charset="-34"/>
              </a:rPr>
              <a:t>3  </a:t>
            </a:r>
            <a:r>
              <a:rPr lang="th-TH" sz="1814" dirty="0">
                <a:latin typeface="KodchiangUPC" pitchFamily="18" charset="-34"/>
                <a:cs typeface="KodchiangUPC" pitchFamily="18" charset="-34"/>
              </a:rPr>
              <a:t>คน</a:t>
            </a:r>
            <a:endParaRPr lang="th-TH" sz="2540" dirty="0"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299447" y="3045342"/>
            <a:ext cx="1360952" cy="6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14" dirty="0">
                <a:latin typeface="KodchiangUPC" pitchFamily="18" charset="-34"/>
                <a:cs typeface="KodchiangUPC" pitchFamily="18" charset="-34"/>
              </a:rPr>
              <a:t>สูติแพทย์ </a:t>
            </a:r>
            <a:endParaRPr lang="en-US" sz="1814" dirty="0">
              <a:latin typeface="KodchiangUPC" pitchFamily="18" charset="-34"/>
              <a:cs typeface="KodchiangUPC" pitchFamily="18" charset="-34"/>
            </a:endParaRPr>
          </a:p>
          <a:p>
            <a:pPr algn="ctr"/>
            <a:r>
              <a:rPr lang="en-US" sz="1814" dirty="0">
                <a:latin typeface="KodchiangUPC" pitchFamily="18" charset="-34"/>
                <a:cs typeface="KodchiangUPC" pitchFamily="18" charset="-34"/>
              </a:rPr>
              <a:t>3  </a:t>
            </a:r>
            <a:r>
              <a:rPr lang="th-TH" sz="1814" dirty="0">
                <a:latin typeface="KodchiangUPC" pitchFamily="18" charset="-34"/>
                <a:cs typeface="KodchiangUPC" pitchFamily="18" charset="-34"/>
              </a:rPr>
              <a:t>คน</a:t>
            </a:r>
            <a:endParaRPr lang="th-TH" sz="2540" dirty="0"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92145" y="6121873"/>
            <a:ext cx="1360952" cy="6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14" dirty="0">
                <a:latin typeface="KodchiangUPC" pitchFamily="18" charset="-34"/>
                <a:cs typeface="KodchiangUPC" pitchFamily="18" charset="-34"/>
              </a:rPr>
              <a:t>สูติแพทย์ </a:t>
            </a:r>
            <a:endParaRPr lang="en-US" sz="1814" dirty="0">
              <a:latin typeface="KodchiangUPC" pitchFamily="18" charset="-34"/>
              <a:cs typeface="KodchiangUPC" pitchFamily="18" charset="-34"/>
            </a:endParaRPr>
          </a:p>
          <a:p>
            <a:pPr algn="ctr"/>
            <a:r>
              <a:rPr lang="en-US" sz="1814" dirty="0">
                <a:latin typeface="KodchiangUPC" pitchFamily="18" charset="-34"/>
                <a:cs typeface="KodchiangUPC" pitchFamily="18" charset="-34"/>
              </a:rPr>
              <a:t>1 </a:t>
            </a:r>
            <a:r>
              <a:rPr lang="th-TH" sz="1814" dirty="0">
                <a:latin typeface="KodchiangUPC" pitchFamily="18" charset="-34"/>
                <a:cs typeface="KodchiangUPC" pitchFamily="18" charset="-34"/>
              </a:rPr>
              <a:t>คน</a:t>
            </a:r>
            <a:endParaRPr lang="th-TH" sz="2540" dirty="0">
              <a:latin typeface="KodchiangUPC" pitchFamily="18" charset="-34"/>
              <a:cs typeface="KodchiangUPC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710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27888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h-TH" sz="3266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ข้อเสนอ</a:t>
            </a:r>
            <a:r>
              <a:rPr lang="th-TH" sz="3266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เพื่อการพัฒนา </a:t>
            </a:r>
            <a:r>
              <a:rPr lang="en-US" sz="3266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Node </a:t>
            </a:r>
            <a:r>
              <a:rPr lang="th-TH" sz="3266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ของอุบลราชธานี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587397974"/>
              </p:ext>
            </p:extLst>
          </p:nvPr>
        </p:nvGraphicFramePr>
        <p:xfrm>
          <a:off x="0" y="653144"/>
          <a:ext cx="12192000" cy="2772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584"/>
                <a:gridCol w="11018416"/>
              </a:tblGrid>
              <a:tr h="435010">
                <a:tc>
                  <a:txBody>
                    <a:bodyPr/>
                    <a:lstStyle/>
                    <a:p>
                      <a:pPr algn="ctr"/>
                      <a:r>
                        <a:rPr lang="th-TH" sz="2400" b="1" kern="1200" dirty="0" smtClean="0">
                          <a:solidFill>
                            <a:schemeClr val="lt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ระดับ</a:t>
                      </a:r>
                      <a:endParaRPr lang="th-TH" sz="24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Service delivery</a:t>
                      </a:r>
                    </a:p>
                  </a:txBody>
                  <a:tcPr marL="91449" marR="91449"/>
                </a:tc>
              </a:tr>
              <a:tr h="348008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A</a:t>
                      </a:r>
                      <a:endParaRPr lang="th-TH" sz="18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S + Excellent center  +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พัฒนาระบบส่งต่อ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fast tract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endParaRPr lang="th-TH" sz="18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</a:tr>
              <a:tr h="889228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S</a:t>
                      </a:r>
                      <a:endParaRPr lang="th-TH" sz="18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M1 + PND +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พัฒนาระบบส่งต่อ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fast tract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สำหรับ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รพ.วารินชำราบ  </a:t>
                      </a:r>
                      <a:r>
                        <a:rPr lang="th-TH" sz="1800" b="1" kern="1200" dirty="0" err="1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รพร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.เดชอุดม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refer out  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กลุ่ม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High risk Pregnancy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ที่มี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Complication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ดังนี้เช่น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Screening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พบ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fetal abnormal ,   Active Bleeding , 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มารดาที่โรค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Heart Dieses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ผล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Echo abnormal 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Eclampsia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TTTS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,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Premature 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Labour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endParaRPr lang="th-TH" sz="18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</a:tr>
              <a:tr h="1035328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M1</a:t>
                      </a:r>
                      <a:endParaRPr lang="th-TH" sz="18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M2 +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การดูแล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High risk Pregnancy + refer out 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กลุ่ม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High risk Pregnancy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ที่มี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Complication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ดังนี้เช่น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Screening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พบ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fetal abnormal ,   Active Bleeding , 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มารดาที่โรค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Heart Dieses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ผล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Echo abnormal 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Eclampsia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  Premature 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Labour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th-TH" sz="18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Twin discordant </a:t>
                      </a:r>
                      <a:endParaRPr lang="th-TH" sz="18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19930150"/>
              </p:ext>
            </p:extLst>
          </p:nvPr>
        </p:nvGraphicFramePr>
        <p:xfrm>
          <a:off x="0" y="3336966"/>
          <a:ext cx="12192000" cy="1999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584"/>
                <a:gridCol w="11018416"/>
              </a:tblGrid>
              <a:tr h="1053806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M2</a:t>
                      </a:r>
                      <a:endParaRPr lang="th-TH" sz="18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F1 +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การดูแล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High risk Pregnancy +  refer out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กลุ่ม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High risk Pregnancy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ที่มี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Complication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ดังนี้เช่น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Screening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พบ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fetal abnormal ,   Active Bleeding , 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มารดาที่โรค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Heart Dieses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ผล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Echo abnormal 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Eclampsia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Premature 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Labour</a:t>
                      </a:r>
                      <a:r>
                        <a:rPr lang="th-TH" sz="18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  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Twin discordant 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Leelawadee" pitchFamily="34" charset="-34"/>
                        <a:ea typeface="+mn-ea"/>
                        <a:cs typeface="Leelawadee" pitchFamily="34" charset="-34"/>
                      </a:endParaRPr>
                    </a:p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สำหรับ</a:t>
                      </a:r>
                      <a:r>
                        <a:rPr lang="th-TH" sz="18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th-TH" sz="1800" b="0" kern="1200" dirty="0" err="1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รพช</a:t>
                      </a:r>
                      <a:r>
                        <a:rPr lang="th-TH" sz="1800" b="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.ตระการพืชผล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 </a:t>
                      </a:r>
                      <a:r>
                        <a:rPr lang="th-TH" sz="1800" b="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ไม่มี 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C</a:t>
                      </a:r>
                      <a:r>
                        <a:rPr lang="th-TH" sz="1800" b="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/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S Emergency </a:t>
                      </a:r>
                      <a:r>
                        <a:rPr lang="th-TH" sz="1800" b="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นอกเวลา </a:t>
                      </a:r>
                      <a:endParaRPr lang="en-US" sz="1800" b="0" kern="1200" dirty="0" smtClean="0">
                        <a:solidFill>
                          <a:schemeClr val="dk1"/>
                        </a:solidFill>
                        <a:latin typeface="Leelawadee" pitchFamily="34" charset="-34"/>
                        <a:ea typeface="+mn-ea"/>
                        <a:cs typeface="Leelawadee" pitchFamily="34" charset="-34"/>
                      </a:endParaRPr>
                    </a:p>
                  </a:txBody>
                  <a:tcPr marL="91449" marR="91449"/>
                </a:tc>
              </a:tr>
              <a:tr h="81062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F1</a:t>
                      </a:r>
                      <a:endParaRPr lang="th-TH" sz="18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F1 +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การดูแล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High risk Pregnancy +  refer out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กลุ่ม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High risk Pregnancy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ที่มี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Complication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ดังนี้เช่น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Screening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พบ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fetal abnormal ,   Active Bleeding , 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มารดาที่โรค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Heart Dieses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ผล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Echo abnormal , Eclampsia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endParaRPr lang="th-TH" sz="1800" kern="1200" dirty="0" smtClean="0">
                        <a:solidFill>
                          <a:schemeClr val="dk1"/>
                        </a:solidFill>
                        <a:latin typeface="Leelawadee" pitchFamily="34" charset="-34"/>
                        <a:ea typeface="+mn-ea"/>
                        <a:cs typeface="Leelawadee" pitchFamily="34" charset="-34"/>
                      </a:endParaRPr>
                    </a:p>
                  </a:txBody>
                  <a:tcPr marL="91449" marR="91449"/>
                </a:tc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14529412"/>
              </p:ext>
            </p:extLst>
          </p:nvPr>
        </p:nvGraphicFramePr>
        <p:xfrm>
          <a:off x="0" y="5319499"/>
          <a:ext cx="12192000" cy="1614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2535"/>
                <a:gridCol w="10909465"/>
              </a:tblGrid>
              <a:tr h="652270"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F2</a:t>
                      </a:r>
                      <a:endParaRPr lang="th-TH" sz="20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F3+ANC+LR </a:t>
                      </a:r>
                      <a:r>
                        <a:rPr lang="th-TH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คุณภาพ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High risk </a:t>
                      </a:r>
                      <a:r>
                        <a:rPr lang="th-TH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ที่ไม่ซับซ้อน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 </a:t>
                      </a:r>
                      <a:r>
                        <a:rPr lang="th-TH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ศักยภาพ รพ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.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th-TH" sz="20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กุด</a:t>
                      </a:r>
                      <a:r>
                        <a:rPr lang="th-TH" sz="2000" kern="1200" baseline="0" dirty="0" err="1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ข้าวปุ้น</a:t>
                      </a:r>
                      <a:r>
                        <a:rPr lang="th-TH" sz="20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สามารถ ทำ 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PND </a:t>
                      </a:r>
                      <a:r>
                        <a:rPr lang="th-TH" sz="20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และ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th-TH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รพ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.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</a:t>
                      </a:r>
                      <a:r>
                        <a:rPr lang="th-TH" sz="2000" kern="1200" baseline="0" dirty="0" err="1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เขมราฐ</a:t>
                      </a:r>
                      <a:r>
                        <a:rPr lang="th-TH" sz="20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สามารถ ทำ 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C</a:t>
                      </a:r>
                      <a:r>
                        <a:rPr lang="th-TH" sz="20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/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S </a:t>
                      </a:r>
                      <a:r>
                        <a:rPr lang="th-TH" sz="2000" kern="1200" baseline="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ได้ </a:t>
                      </a:r>
                      <a:endParaRPr lang="th-TH" sz="20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</a:tr>
              <a:tr h="368674"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F3</a:t>
                      </a:r>
                      <a:endParaRPr lang="th-TH" sz="20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r>
                        <a:rPr lang="th-TH" sz="2000" kern="1200" dirty="0" err="1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ศสม</a:t>
                      </a:r>
                      <a:r>
                        <a:rPr lang="th-TH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 / รพ สต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+ ANC </a:t>
                      </a:r>
                      <a:r>
                        <a:rPr lang="th-TH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คุณภาพ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+  Low risk + Screening  High risk  refer </a:t>
                      </a:r>
                      <a:endParaRPr lang="th-TH" sz="20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</a:tr>
              <a:tr h="517557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รพ.สต</a:t>
                      </a:r>
                      <a:endParaRPr lang="th-TH" sz="18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r>
                        <a:rPr lang="th-TH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รณรงค์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Early ANC +  ANC </a:t>
                      </a:r>
                      <a:r>
                        <a:rPr lang="th-TH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คุณภาพ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Leelawadee" pitchFamily="34" charset="-34"/>
                          <a:ea typeface="+mn-ea"/>
                          <a:cs typeface="Leelawadee" pitchFamily="34" charset="-34"/>
                        </a:rPr>
                        <a:t>+  Low risk + Screening  High risk  refer</a:t>
                      </a:r>
                      <a:endParaRPr lang="th-TH" sz="2000" dirty="0">
                        <a:latin typeface="Leelawadee" pitchFamily="34" charset="-34"/>
                        <a:cs typeface="Leelawadee" pitchFamily="34" charset="-34"/>
                      </a:endParaRPr>
                    </a:p>
                  </a:txBody>
                  <a:tcPr marL="91449" marR="91449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7677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utoShape 5"/>
          <p:cNvSpPr>
            <a:spLocks noChangeArrowheads="1"/>
          </p:cNvSpPr>
          <p:nvPr/>
        </p:nvSpPr>
        <p:spPr bwMode="auto">
          <a:xfrm rot="20090800">
            <a:off x="2691680" y="3052050"/>
            <a:ext cx="2089660" cy="914496"/>
          </a:xfrm>
          <a:prstGeom prst="curvedDownArrow">
            <a:avLst>
              <a:gd name="adj1" fmla="val 30340"/>
              <a:gd name="adj2" fmla="val 76041"/>
              <a:gd name="adj3" fmla="val 56722"/>
            </a:avLst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AU" altLang="en-US" sz="1633"/>
          </a:p>
        </p:txBody>
      </p:sp>
      <p:sp>
        <p:nvSpPr>
          <p:cNvPr id="44" name="AutoShape 4"/>
          <p:cNvSpPr>
            <a:spLocks noChangeArrowheads="1"/>
          </p:cNvSpPr>
          <p:nvPr/>
        </p:nvSpPr>
        <p:spPr bwMode="auto">
          <a:xfrm rot="540708" flipH="1">
            <a:off x="6089910" y="1513296"/>
            <a:ext cx="2091100" cy="914496"/>
          </a:xfrm>
          <a:prstGeom prst="curvedDownArrow">
            <a:avLst>
              <a:gd name="adj1" fmla="val 30361"/>
              <a:gd name="adj2" fmla="val 76093"/>
              <a:gd name="adj3" fmla="val 56722"/>
            </a:avLst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AU" altLang="en-US" sz="1633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 rot="-3103388">
            <a:off x="4441823" y="2085433"/>
            <a:ext cx="3236912" cy="3180097"/>
            <a:chOff x="0" y="0"/>
            <a:chExt cx="1134" cy="1111"/>
          </a:xfrm>
        </p:grpSpPr>
        <p:sp>
          <p:nvSpPr>
            <p:cNvPr id="8225" name="Freeform 7"/>
            <p:cNvSpPr>
              <a:spLocks noChangeArrowheads="1"/>
            </p:cNvSpPr>
            <p:nvPr/>
          </p:nvSpPr>
          <p:spPr bwMode="auto">
            <a:xfrm rot="5400000">
              <a:off x="568" y="73"/>
              <a:ext cx="471" cy="480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26" name="Freeform 8"/>
            <p:cNvSpPr>
              <a:spLocks noChangeArrowheads="1"/>
            </p:cNvSpPr>
            <p:nvPr/>
          </p:nvSpPr>
          <p:spPr bwMode="auto">
            <a:xfrm rot="7200000">
              <a:off x="657" y="223"/>
              <a:ext cx="472" cy="479"/>
            </a:xfrm>
            <a:custGeom>
              <a:avLst/>
              <a:gdLst>
                <a:gd name="T0" fmla="*/ 0 w 1448"/>
                <a:gd name="T1" fmla="*/ 1 h 1452"/>
                <a:gd name="T2" fmla="*/ 0 w 1448"/>
                <a:gd name="T3" fmla="*/ 1 h 1452"/>
                <a:gd name="T4" fmla="*/ 0 w 1448"/>
                <a:gd name="T5" fmla="*/ 1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1 w 1448"/>
                <a:gd name="T35" fmla="*/ 0 h 1452"/>
                <a:gd name="T36" fmla="*/ 1 w 1448"/>
                <a:gd name="T37" fmla="*/ 0 h 1452"/>
                <a:gd name="T38" fmla="*/ 1 w 1448"/>
                <a:gd name="T39" fmla="*/ 0 h 1452"/>
                <a:gd name="T40" fmla="*/ 1 w 1448"/>
                <a:gd name="T41" fmla="*/ 0 h 1452"/>
                <a:gd name="T42" fmla="*/ 1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1 h 1452"/>
                <a:gd name="T60" fmla="*/ 0 w 1448"/>
                <a:gd name="T61" fmla="*/ 1 h 1452"/>
                <a:gd name="T62" fmla="*/ 0 w 1448"/>
                <a:gd name="T63" fmla="*/ 1 h 1452"/>
                <a:gd name="T64" fmla="*/ 0 w 1448"/>
                <a:gd name="T65" fmla="*/ 1 h 1452"/>
                <a:gd name="T66" fmla="*/ 0 w 1448"/>
                <a:gd name="T67" fmla="*/ 1 h 1452"/>
                <a:gd name="T68" fmla="*/ 0 w 1448"/>
                <a:gd name="T69" fmla="*/ 1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27" name="AutoShape 9"/>
            <p:cNvSpPr>
              <a:spLocks noChangeArrowheads="1"/>
            </p:cNvSpPr>
            <p:nvPr/>
          </p:nvSpPr>
          <p:spPr bwMode="auto">
            <a:xfrm rot="1800000">
              <a:off x="685" y="544"/>
              <a:ext cx="404" cy="256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AU" altLang="en-US" sz="1814" b="1" dirty="0">
                <a:solidFill>
                  <a:srgbClr val="000000"/>
                </a:solidFill>
              </a:endParaRPr>
            </a:p>
          </p:txBody>
        </p:sp>
        <p:sp>
          <p:nvSpPr>
            <p:cNvPr id="8228" name="Freeform 10"/>
            <p:cNvSpPr>
              <a:spLocks noChangeArrowheads="1"/>
            </p:cNvSpPr>
            <p:nvPr/>
          </p:nvSpPr>
          <p:spPr bwMode="auto">
            <a:xfrm rot="-9000000">
              <a:off x="413" y="638"/>
              <a:ext cx="478" cy="473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29" name="Freeform 11"/>
            <p:cNvSpPr>
              <a:spLocks noChangeArrowheads="1"/>
            </p:cNvSpPr>
            <p:nvPr/>
          </p:nvSpPr>
          <p:spPr bwMode="auto">
            <a:xfrm rot="-7200000">
              <a:off x="240" y="633"/>
              <a:ext cx="472" cy="479"/>
            </a:xfrm>
            <a:custGeom>
              <a:avLst/>
              <a:gdLst>
                <a:gd name="T0" fmla="*/ 0 w 1448"/>
                <a:gd name="T1" fmla="*/ 1 h 1452"/>
                <a:gd name="T2" fmla="*/ 0 w 1448"/>
                <a:gd name="T3" fmla="*/ 1 h 1452"/>
                <a:gd name="T4" fmla="*/ 0 w 1448"/>
                <a:gd name="T5" fmla="*/ 1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1 w 1448"/>
                <a:gd name="T35" fmla="*/ 0 h 1452"/>
                <a:gd name="T36" fmla="*/ 1 w 1448"/>
                <a:gd name="T37" fmla="*/ 0 h 1452"/>
                <a:gd name="T38" fmla="*/ 1 w 1448"/>
                <a:gd name="T39" fmla="*/ 0 h 1452"/>
                <a:gd name="T40" fmla="*/ 1 w 1448"/>
                <a:gd name="T41" fmla="*/ 0 h 1452"/>
                <a:gd name="T42" fmla="*/ 1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1 h 1452"/>
                <a:gd name="T60" fmla="*/ 0 w 1448"/>
                <a:gd name="T61" fmla="*/ 1 h 1452"/>
                <a:gd name="T62" fmla="*/ 0 w 1448"/>
                <a:gd name="T63" fmla="*/ 1 h 1452"/>
                <a:gd name="T64" fmla="*/ 0 w 1448"/>
                <a:gd name="T65" fmla="*/ 1 h 1452"/>
                <a:gd name="T66" fmla="*/ 0 w 1448"/>
                <a:gd name="T67" fmla="*/ 1 h 1452"/>
                <a:gd name="T68" fmla="*/ 0 w 1448"/>
                <a:gd name="T69" fmla="*/ 1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30" name="AutoShape 12"/>
            <p:cNvSpPr>
              <a:spLocks noChangeArrowheads="1"/>
            </p:cNvSpPr>
            <p:nvPr/>
          </p:nvSpPr>
          <p:spPr bwMode="auto">
            <a:xfrm rot="9000000">
              <a:off x="75" y="638"/>
              <a:ext cx="404" cy="23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AU" altLang="en-US" sz="1814" b="1" dirty="0">
                <a:solidFill>
                  <a:srgbClr val="000000"/>
                </a:solidFill>
              </a:endParaRPr>
            </a:p>
          </p:txBody>
        </p:sp>
        <p:sp>
          <p:nvSpPr>
            <p:cNvPr id="8231" name="Freeform 13"/>
            <p:cNvSpPr>
              <a:spLocks noChangeArrowheads="1"/>
            </p:cNvSpPr>
            <p:nvPr/>
          </p:nvSpPr>
          <p:spPr bwMode="auto">
            <a:xfrm rot="-1800000">
              <a:off x="0" y="228"/>
              <a:ext cx="478" cy="473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32" name="Freeform 14"/>
            <p:cNvSpPr>
              <a:spLocks noChangeArrowheads="1"/>
            </p:cNvSpPr>
            <p:nvPr/>
          </p:nvSpPr>
          <p:spPr bwMode="auto">
            <a:xfrm>
              <a:off x="88" y="77"/>
              <a:ext cx="478" cy="473"/>
            </a:xfrm>
            <a:custGeom>
              <a:avLst/>
              <a:gdLst>
                <a:gd name="T0" fmla="*/ 0 w 1448"/>
                <a:gd name="T1" fmla="*/ 1 h 1452"/>
                <a:gd name="T2" fmla="*/ 0 w 1448"/>
                <a:gd name="T3" fmla="*/ 1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1 w 1448"/>
                <a:gd name="T33" fmla="*/ 0 h 1452"/>
                <a:gd name="T34" fmla="*/ 1 w 1448"/>
                <a:gd name="T35" fmla="*/ 0 h 1452"/>
                <a:gd name="T36" fmla="*/ 1 w 1448"/>
                <a:gd name="T37" fmla="*/ 0 h 1452"/>
                <a:gd name="T38" fmla="*/ 1 w 1448"/>
                <a:gd name="T39" fmla="*/ 0 h 1452"/>
                <a:gd name="T40" fmla="*/ 1 w 1448"/>
                <a:gd name="T41" fmla="*/ 0 h 1452"/>
                <a:gd name="T42" fmla="*/ 1 w 1448"/>
                <a:gd name="T43" fmla="*/ 0 h 1452"/>
                <a:gd name="T44" fmla="*/ 1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1 h 1452"/>
                <a:gd name="T62" fmla="*/ 0 w 1448"/>
                <a:gd name="T63" fmla="*/ 1 h 1452"/>
                <a:gd name="T64" fmla="*/ 0 w 1448"/>
                <a:gd name="T65" fmla="*/ 1 h 1452"/>
                <a:gd name="T66" fmla="*/ 0 w 1448"/>
                <a:gd name="T67" fmla="*/ 1 h 1452"/>
                <a:gd name="T68" fmla="*/ 0 w 1448"/>
                <a:gd name="T69" fmla="*/ 1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33" name="AutoShape 15"/>
            <p:cNvSpPr>
              <a:spLocks noChangeArrowheads="1"/>
            </p:cNvSpPr>
            <p:nvPr/>
          </p:nvSpPr>
          <p:spPr bwMode="auto">
            <a:xfrm rot="-5400000">
              <a:off x="307" y="69"/>
              <a:ext cx="399" cy="261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AU" altLang="en-US" sz="1814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8208" name="Text Box 16"/>
          <p:cNvSpPr txBox="1">
            <a:spLocks noChangeArrowheads="1"/>
          </p:cNvSpPr>
          <p:nvPr/>
        </p:nvSpPr>
        <p:spPr bwMode="auto">
          <a:xfrm rot="16200000">
            <a:off x="5407080" y="2192602"/>
            <a:ext cx="1301634" cy="2949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1438" tIns="45719" rIns="91438" bIns="45719">
            <a:spAutoFit/>
          </a:bodyPr>
          <a:lstStyle/>
          <a:p>
            <a:pPr algn="ctr">
              <a:defRPr/>
            </a:pPr>
            <a:r>
              <a:rPr lang="th-TH" sz="3629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รพ.</a:t>
            </a:r>
          </a:p>
          <a:p>
            <a:pPr algn="ctr">
              <a:defRPr/>
            </a:pPr>
            <a:r>
              <a:rPr lang="th-TH" sz="3629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ศรีสะ</a:t>
            </a:r>
            <a:r>
              <a:rPr lang="th-TH" sz="3629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เกษ.</a:t>
            </a:r>
            <a:endParaRPr lang="en-US" sz="3629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3" name="กลุ่ม 49"/>
          <p:cNvGrpSpPr/>
          <p:nvPr/>
        </p:nvGrpSpPr>
        <p:grpSpPr>
          <a:xfrm>
            <a:off x="7586567" y="1808819"/>
            <a:ext cx="2721905" cy="1879410"/>
            <a:chOff x="6683386" y="1993887"/>
            <a:chExt cx="3000396" cy="2071702"/>
          </a:xfrm>
          <a:solidFill>
            <a:srgbClr val="FFCC99"/>
          </a:solidFill>
        </p:grpSpPr>
        <p:sp>
          <p:nvSpPr>
            <p:cNvPr id="45" name="วงรี 44"/>
            <p:cNvSpPr/>
            <p:nvPr/>
          </p:nvSpPr>
          <p:spPr bwMode="auto">
            <a:xfrm>
              <a:off x="6683386" y="1993887"/>
              <a:ext cx="3000396" cy="207170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2953" tIns="41476" rIns="82953" bIns="41476" numCol="1" rtlCol="0" anchor="t" anchorCtr="0" compatLnSpc="1">
              <a:prstTxWarp prst="textNoShape">
                <a:avLst/>
              </a:prstTxWarp>
            </a:bodyPr>
            <a:lstStyle/>
            <a:p>
              <a:pPr defTabSz="407571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endParaRPr lang="th-TH" sz="1633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216" name="TextBox 41"/>
            <p:cNvSpPr txBox="1">
              <a:spLocks noChangeArrowheads="1"/>
            </p:cNvSpPr>
            <p:nvPr/>
          </p:nvSpPr>
          <p:spPr bwMode="auto">
            <a:xfrm>
              <a:off x="6826263" y="2493953"/>
              <a:ext cx="2857519" cy="1209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38" tIns="45719" rIns="91438" bIns="45719">
              <a:spAutoFit/>
            </a:bodyPr>
            <a:lstStyle/>
            <a:p>
              <a:pPr algn="ctr" eaLnBrk="1" hangingPunct="1"/>
              <a:r>
                <a:rPr lang="en-US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Node</a:t>
              </a:r>
            </a:p>
            <a:p>
              <a:pPr algn="ctr" eaLnBrk="1" hangingPunct="1"/>
              <a:r>
                <a:rPr lang="th-TH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รพ.กันทร</a:t>
              </a:r>
              <a:r>
                <a:rPr lang="th-TH" altLang="th-TH" sz="3266" b="1" dirty="0" err="1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ลักษ์</a:t>
              </a:r>
              <a:endParaRPr lang="th-TH" altLang="th-TH" sz="3266" b="1" dirty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42" name="สี่เหลี่ยมมุมมน 41"/>
          <p:cNvSpPr/>
          <p:nvPr/>
        </p:nvSpPr>
        <p:spPr bwMode="auto">
          <a:xfrm>
            <a:off x="2158262" y="373793"/>
            <a:ext cx="8480120" cy="712880"/>
          </a:xfrm>
          <a:prstGeom prst="roundRect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53" tIns="41476" rIns="82953" bIns="41476" numCol="1" rtlCol="0" anchor="t" anchorCtr="0" compatLnSpc="1">
            <a:prstTxWarp prst="textNoShape">
              <a:avLst/>
            </a:prstTxWarp>
          </a:bodyPr>
          <a:lstStyle/>
          <a:p>
            <a:pPr algn="ctr"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ข้อเสนอการจัด </a:t>
            </a:r>
            <a:r>
              <a:rPr lang="en-US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Node</a:t>
            </a:r>
            <a:r>
              <a:rPr lang="th-TH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จังหวัด</a:t>
            </a:r>
            <a:r>
              <a:rPr lang="th-TH" sz="3629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ศรีสะ</a:t>
            </a:r>
            <a:r>
              <a:rPr lang="th-TH" sz="3629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เกษ</a:t>
            </a:r>
            <a:endParaRPr lang="th-TH" sz="3629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5" name="กลุ่ม 50"/>
          <p:cNvGrpSpPr/>
          <p:nvPr/>
        </p:nvGrpSpPr>
        <p:grpSpPr>
          <a:xfrm>
            <a:off x="1883528" y="4012266"/>
            <a:ext cx="2721905" cy="1879410"/>
            <a:chOff x="5683254" y="5280035"/>
            <a:chExt cx="3000396" cy="2071702"/>
          </a:xfrm>
          <a:solidFill>
            <a:srgbClr val="FFCC99"/>
          </a:solidFill>
        </p:grpSpPr>
        <p:sp>
          <p:nvSpPr>
            <p:cNvPr id="52" name="วงรี 51"/>
            <p:cNvSpPr/>
            <p:nvPr/>
          </p:nvSpPr>
          <p:spPr bwMode="auto">
            <a:xfrm>
              <a:off x="5683254" y="5280035"/>
              <a:ext cx="3000396" cy="207170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2953" tIns="41476" rIns="82953" bIns="41476" numCol="1" rtlCol="0" anchor="t" anchorCtr="0" compatLnSpc="1">
              <a:prstTxWarp prst="textNoShape">
                <a:avLst/>
              </a:prstTxWarp>
            </a:bodyPr>
            <a:lstStyle/>
            <a:p>
              <a:pPr defTabSz="407571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endParaRPr lang="th-TH" sz="1633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3" name="TextBox 41"/>
            <p:cNvSpPr txBox="1">
              <a:spLocks noChangeArrowheads="1"/>
            </p:cNvSpPr>
            <p:nvPr/>
          </p:nvSpPr>
          <p:spPr bwMode="auto">
            <a:xfrm>
              <a:off x="5754692" y="5780101"/>
              <a:ext cx="2857519" cy="1209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38" tIns="45719" rIns="91438" bIns="45719">
              <a:spAutoFit/>
            </a:bodyPr>
            <a:lstStyle/>
            <a:p>
              <a:pPr algn="ctr" eaLnBrk="1" hangingPunct="1"/>
              <a:r>
                <a:rPr lang="en-US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Node</a:t>
              </a:r>
            </a:p>
            <a:p>
              <a:pPr algn="ctr" eaLnBrk="1" hangingPunct="1"/>
              <a:r>
                <a:rPr lang="th-TH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รพ.</a:t>
              </a:r>
              <a:r>
                <a:rPr lang="th-TH" altLang="th-TH" sz="3266" b="1" dirty="0" err="1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ราษี</a:t>
              </a:r>
              <a:r>
                <a:rPr lang="th-TH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ไศล</a:t>
              </a:r>
            </a:p>
          </p:txBody>
        </p:sp>
      </p:grpSp>
      <p:sp>
        <p:nvSpPr>
          <p:cNvPr id="22" name="Rectangle 21"/>
          <p:cNvSpPr/>
          <p:nvPr/>
        </p:nvSpPr>
        <p:spPr>
          <a:xfrm>
            <a:off x="4281397" y="5826869"/>
            <a:ext cx="4233851" cy="4273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177" b="1" dirty="0">
                <a:solidFill>
                  <a:schemeClr val="dk1"/>
                </a:solidFill>
                <a:latin typeface="Leelawadee" pitchFamily="34" charset="-34"/>
                <a:cs typeface="Leelawadee" pitchFamily="34" charset="-34"/>
              </a:rPr>
              <a:t>รพ</a:t>
            </a:r>
            <a:r>
              <a:rPr lang="en-US" sz="2177" b="1" dirty="0">
                <a:solidFill>
                  <a:schemeClr val="dk1"/>
                </a:solidFill>
                <a:latin typeface="Leelawadee" pitchFamily="34" charset="-34"/>
                <a:cs typeface="Leelawadee" pitchFamily="34" charset="-34"/>
              </a:rPr>
              <a:t>. </a:t>
            </a:r>
            <a:r>
              <a:rPr lang="th-TH" sz="2177" b="1" dirty="0">
                <a:solidFill>
                  <a:schemeClr val="dk1"/>
                </a:solidFill>
                <a:latin typeface="Leelawadee" pitchFamily="34" charset="-34"/>
                <a:cs typeface="Leelawadee" pitchFamily="34" charset="-34"/>
              </a:rPr>
              <a:t>ขุนหาญ สามารถ ทำ </a:t>
            </a:r>
            <a:r>
              <a:rPr lang="en-US" sz="2177" b="1" dirty="0">
                <a:solidFill>
                  <a:schemeClr val="dk1"/>
                </a:solidFill>
                <a:latin typeface="Leelawadee" pitchFamily="34" charset="-34"/>
                <a:cs typeface="Leelawadee" pitchFamily="34" charset="-34"/>
              </a:rPr>
              <a:t> C</a:t>
            </a:r>
            <a:r>
              <a:rPr lang="th-TH" sz="2177" b="1" dirty="0">
                <a:solidFill>
                  <a:schemeClr val="dk1"/>
                </a:solidFill>
                <a:latin typeface="Leelawadee" pitchFamily="34" charset="-34"/>
                <a:cs typeface="Leelawadee" pitchFamily="34" charset="-34"/>
              </a:rPr>
              <a:t>/</a:t>
            </a:r>
            <a:r>
              <a:rPr lang="en-US" sz="2177" b="1" dirty="0">
                <a:solidFill>
                  <a:schemeClr val="dk1"/>
                </a:solidFill>
                <a:latin typeface="Leelawadee" pitchFamily="34" charset="-34"/>
                <a:cs typeface="Leelawadee" pitchFamily="34" charset="-34"/>
              </a:rPr>
              <a:t>S </a:t>
            </a:r>
            <a:r>
              <a:rPr lang="th-TH" sz="2177" b="1" dirty="0">
                <a:solidFill>
                  <a:schemeClr val="dk1"/>
                </a:solidFill>
                <a:latin typeface="Leelawadee" pitchFamily="34" charset="-34"/>
                <a:cs typeface="Leelawadee" pitchFamily="34" charset="-34"/>
              </a:rPr>
              <a:t>ได้ </a:t>
            </a:r>
            <a:endParaRPr lang="th-TH" sz="2177" b="1" dirty="0"/>
          </a:p>
        </p:txBody>
      </p:sp>
    </p:spTree>
    <p:extLst>
      <p:ext uri="{BB962C8B-B14F-4D97-AF65-F5344CB8AC3E}">
        <p14:creationId xmlns="" xmlns:p14="http://schemas.microsoft.com/office/powerpoint/2010/main" val="27547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521" y="253444"/>
            <a:ext cx="9144960" cy="563081"/>
          </a:xfrm>
          <a:solidFill>
            <a:srgbClr val="FFCCFF"/>
          </a:solidFill>
        </p:spPr>
        <p:txBody>
          <a:bodyPr/>
          <a:lstStyle/>
          <a:p>
            <a:r>
              <a:rPr lang="th-TH" sz="3266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ข้อเสนอเพื่อการพัฒนา </a:t>
            </a:r>
            <a:r>
              <a:rPr lang="en-US" sz="3266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Node </a:t>
            </a:r>
            <a:r>
              <a:rPr lang="th-TH" sz="3266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ของศรีสะ</a:t>
            </a:r>
            <a:r>
              <a:rPr lang="th-TH" sz="3266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เกษ</a:t>
            </a:r>
            <a:endParaRPr lang="th-TH" sz="3266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5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40622937"/>
              </p:ext>
            </p:extLst>
          </p:nvPr>
        </p:nvGraphicFramePr>
        <p:xfrm>
          <a:off x="4411010" y="816525"/>
          <a:ext cx="7689133" cy="5827440"/>
        </p:xfrm>
        <a:graphic>
          <a:graphicData uri="http://schemas.openxmlformats.org/drawingml/2006/table">
            <a:tbl>
              <a:tblPr/>
              <a:tblGrid>
                <a:gridCol w="630256"/>
                <a:gridCol w="3529439"/>
                <a:gridCol w="630256"/>
                <a:gridCol w="630256"/>
                <a:gridCol w="630256"/>
                <a:gridCol w="630256"/>
                <a:gridCol w="504207"/>
                <a:gridCol w="504207"/>
              </a:tblGrid>
              <a:tr h="24281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ลำดับ</a:t>
                      </a:r>
                      <a:endParaRPr lang="en-US" sz="10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โรค/ภาวะเจ็บป่วย/หัตถการ</a:t>
                      </a:r>
                      <a:endParaRPr lang="en-US" sz="10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M2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F1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F2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4281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+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+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+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คลอดปกติ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C/S Pregnancy    Heart disease</a:t>
                      </a:r>
                      <a:endParaRPr lang="en-US" sz="10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Uterus rupture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ครรภ์แฝด(ยกเว้น </a:t>
                      </a:r>
                      <a:r>
                        <a:rPr lang="en-US" sz="1500" dirty="0" err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Preturm</a:t>
                      </a:r>
                      <a:r>
                        <a:rPr lang="th-TH" sz="15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)</a:t>
                      </a:r>
                      <a:endParaRPr lang="en-US" sz="10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Breech 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Preterm CERVIX dilate &lt; 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Post term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Pregnancy    Hypertension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PIH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10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C/S</a:t>
                      </a:r>
                      <a:endParaRPr lang="en-US" sz="10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11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Pregnancy     AIDS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12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Fetal distress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13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Maternal Exhaustion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14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CPD</a:t>
                      </a:r>
                      <a:endParaRPr lang="en-US" sz="10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15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Prolong 2</a:t>
                      </a:r>
                      <a:r>
                        <a:rPr lang="en-US" sz="1500" baseline="300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nd</a:t>
                      </a: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stage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16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NST Non Reactive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17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5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F/E,    V/E</a:t>
                      </a:r>
                      <a:endParaRPr lang="en-US" sz="10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18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APH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19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Tear rectum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Tear Cervix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h-TH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21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PIH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h-TH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22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5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Prolapsed Cord</a:t>
                      </a:r>
                      <a:endParaRPr lang="en-US" sz="10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E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0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ES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h-TH" sz="150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ES" sz="15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3205" marR="43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2" y="1036160"/>
            <a:ext cx="4411010" cy="17116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54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MINIMAL </a:t>
            </a:r>
          </a:p>
          <a:p>
            <a:pPr algn="ctr" eaLnBrk="0" hangingPunct="0"/>
            <a:r>
              <a:rPr lang="en-US" sz="254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COMPETENCY      </a:t>
            </a:r>
          </a:p>
          <a:p>
            <a:pPr algn="ctr" eaLnBrk="0" hangingPunct="0"/>
            <a:endParaRPr lang="th-TH" sz="2177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r>
              <a:rPr lang="th-TH" sz="3266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ห้องคลอด</a:t>
            </a:r>
            <a:endParaRPr lang="th-TH" sz="3629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" y="3220641"/>
            <a:ext cx="4429746" cy="29960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th-TH" sz="2177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หมายเหตุ </a:t>
            </a:r>
            <a:endParaRPr lang="en-US" sz="2177" i="1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>
              <a:defRPr/>
            </a:pPr>
            <a:r>
              <a:rPr lang="en-US" sz="2177" i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</a:t>
            </a:r>
            <a:r>
              <a:rPr lang="en-US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+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มี </a:t>
            </a:r>
            <a:r>
              <a:rPr lang="en-US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Specialist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ในสาขานั้นๆ                                                                         </a:t>
            </a:r>
          </a:p>
          <a:p>
            <a:pPr eaLnBrk="0" hangingPunct="0">
              <a:defRPr/>
            </a:pP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-ไม่มี</a:t>
            </a:r>
            <a:r>
              <a:rPr lang="en-US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Specialist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ในสาขานั้นๆ</a:t>
            </a:r>
          </a:p>
          <a:p>
            <a:pPr eaLnBrk="0" hangingPunct="0">
              <a:defRPr/>
            </a:pPr>
            <a:endParaRPr lang="th-TH" sz="2177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defRPr/>
            </a:pPr>
            <a:r>
              <a:rPr lang="th-TH" sz="2177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ข้อ 18</a:t>
            </a:r>
            <a:r>
              <a:rPr lang="en-US" sz="2177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</a:t>
            </a:r>
            <a:r>
              <a:rPr lang="th-TH" sz="2177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22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</a:t>
            </a:r>
          </a:p>
          <a:p>
            <a:pPr>
              <a:defRPr/>
            </a:pPr>
            <a:r>
              <a:rPr lang="th-TH" sz="1996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-กรณี </a:t>
            </a:r>
            <a:r>
              <a:rPr lang="en-US" sz="1996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Severe </a:t>
            </a:r>
            <a:r>
              <a:rPr lang="th-TH" sz="1996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มาก หรือไม่มีเลือด </a:t>
            </a:r>
            <a:r>
              <a:rPr lang="en-US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 </a:t>
            </a:r>
            <a:r>
              <a:rPr lang="th-TH" sz="14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ได้</a:t>
            </a:r>
          </a:p>
          <a:p>
            <a:pPr>
              <a:defRPr/>
            </a:pPr>
            <a:r>
              <a:rPr lang="th-TH" sz="1996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-กรณี </a:t>
            </a:r>
            <a:r>
              <a:rPr lang="en-US" sz="1996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 risk </a:t>
            </a:r>
            <a:r>
              <a:rPr lang="en-US" sz="1996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preg</a:t>
            </a:r>
            <a:r>
              <a:rPr lang="en-US" sz="1996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Refer</a:t>
            </a:r>
            <a:r>
              <a:rPr lang="th-TH" sz="1996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ได้</a:t>
            </a:r>
            <a:endParaRPr lang="en-US" sz="1996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defRPr/>
            </a:pPr>
            <a:r>
              <a:rPr lang="th-TH" sz="1996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-กรณีมี สูติแพทย์คนเดียว </a:t>
            </a:r>
            <a:r>
              <a:rPr lang="th-TH" sz="12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วันที่ไม่อยู่เวร </a:t>
            </a:r>
            <a:r>
              <a:rPr lang="en-US" sz="12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Refer</a:t>
            </a:r>
            <a:r>
              <a:rPr lang="th-TH" sz="12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ได้</a:t>
            </a:r>
          </a:p>
          <a:p>
            <a:pPr>
              <a:defRPr/>
            </a:pPr>
            <a:endParaRPr lang="en-US" sz="1996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294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8" y="115658"/>
            <a:ext cx="11662287" cy="563081"/>
          </a:xfrm>
          <a:solidFill>
            <a:srgbClr val="FFCCFF"/>
          </a:solidFill>
        </p:spPr>
        <p:txBody>
          <a:bodyPr>
            <a:noAutofit/>
          </a:bodyPr>
          <a:lstStyle/>
          <a:p>
            <a:pPr algn="ctr"/>
            <a:r>
              <a:rPr lang="th-TH" sz="3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ข้อเสนอเพื่อการพัฒนา </a:t>
            </a:r>
            <a:r>
              <a:rPr lang="en-US" sz="3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Node </a:t>
            </a:r>
            <a:r>
              <a:rPr lang="th-TH" sz="3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ของศรีสะ</a:t>
            </a:r>
            <a:r>
              <a:rPr lang="th-TH" sz="36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เกษ</a:t>
            </a:r>
            <a:r>
              <a:rPr lang="th-TH" sz="3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(ต่อ)</a:t>
            </a:r>
            <a:endParaRPr lang="th-TH" sz="3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8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60331174"/>
              </p:ext>
            </p:extLst>
          </p:nvPr>
        </p:nvGraphicFramePr>
        <p:xfrm>
          <a:off x="4348292" y="722701"/>
          <a:ext cx="7413649" cy="5779434"/>
        </p:xfrm>
        <a:graphic>
          <a:graphicData uri="http://schemas.openxmlformats.org/drawingml/2006/table">
            <a:tbl>
              <a:tblPr/>
              <a:tblGrid>
                <a:gridCol w="857845"/>
                <a:gridCol w="3104139"/>
                <a:gridCol w="602912"/>
                <a:gridCol w="602912"/>
                <a:gridCol w="516780"/>
                <a:gridCol w="516780"/>
                <a:gridCol w="689040"/>
                <a:gridCol w="523241"/>
              </a:tblGrid>
              <a:tr h="4756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ลำดับ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โรค/ภาวะเจ็บป่วย/หัตถการ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M2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F1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F2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7603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+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+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+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1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Post  Partum </a:t>
                      </a:r>
                      <a:r>
                        <a:rPr lang="th-TH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(ที่ </a:t>
                      </a: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refer </a:t>
                      </a:r>
                      <a:r>
                        <a:rPr lang="th-TH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ตามบุตร )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P.I.D.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Threaten abortion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Sterilization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Pregnancy     DM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31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Bartholin abscess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h-TH" sz="1500" b="1" dirty="0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Morning sickness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Vaginitis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Blighted ovum 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10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Dead fetus in utero  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11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Ectopic  pregnancy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12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CA Cervix en stage 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13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Mild Pre - eclampsia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14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Molar pregnancy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15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Myoma uteri  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16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Prolapsed uteri 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17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Pelvic mass  ( Ovarian tumor ) 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18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Ovarian cyst</a:t>
                      </a: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/</a:t>
                      </a: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51845" marR="51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12178" y="4671881"/>
            <a:ext cx="3633103" cy="143244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th-TH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ข้อ 15-18  กรณี อายุมากกว่า </a:t>
            </a:r>
            <a:r>
              <a:rPr lang="th-TH" sz="2177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65 ปี  </a:t>
            </a:r>
            <a:r>
              <a:rPr lang="en-US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 risk </a:t>
            </a:r>
            <a:r>
              <a:rPr lang="th-TH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เช่น อ้วน </a:t>
            </a:r>
            <a:r>
              <a:rPr lang="th-TH" sz="2177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น.นมา</a:t>
            </a:r>
            <a:r>
              <a:rPr lang="th-TH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กกว่า  90 </a:t>
            </a:r>
            <a:r>
              <a:rPr lang="th-TH" sz="2177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ก.ก</a:t>
            </a:r>
            <a:r>
              <a:rPr lang="en-US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., D</a:t>
            </a:r>
            <a:r>
              <a:rPr lang="th-TH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r>
              <a:rPr lang="en-US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M, HT Refer</a:t>
            </a:r>
            <a:r>
              <a:rPr lang="th-TH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ได้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112178" y="3069191"/>
            <a:ext cx="3633104" cy="109741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หมายเหตุ</a:t>
            </a:r>
          </a:p>
          <a:p>
            <a:pPr>
              <a:defRPr/>
            </a:pPr>
            <a:r>
              <a:rPr lang="en-US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+ </a:t>
            </a:r>
            <a:r>
              <a:rPr lang="th-TH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มี </a:t>
            </a:r>
            <a:r>
              <a:rPr lang="en-US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Specialist </a:t>
            </a:r>
            <a:r>
              <a:rPr lang="th-TH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ในสาขานั้นๆ</a:t>
            </a:r>
          </a:p>
          <a:p>
            <a:pPr>
              <a:defRPr/>
            </a:pPr>
            <a:r>
              <a:rPr lang="th-TH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 ไม่</a:t>
            </a:r>
            <a:r>
              <a:rPr lang="th-TH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มี</a:t>
            </a:r>
            <a:r>
              <a:rPr lang="en-US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Specialist </a:t>
            </a:r>
            <a:r>
              <a:rPr lang="th-TH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ในสาขานั้นๆ</a:t>
            </a:r>
            <a:endParaRPr lang="th-TH" sz="2177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12178" y="1003242"/>
            <a:ext cx="3332480" cy="187923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en-US" sz="290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MINIMAL </a:t>
            </a:r>
          </a:p>
          <a:p>
            <a:pPr algn="ctr" eaLnBrk="0" hangingPunct="0"/>
            <a:r>
              <a:rPr lang="en-US" sz="290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COMPETENCY</a:t>
            </a:r>
            <a:r>
              <a:rPr lang="th-TH" sz="290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/>
            <a:endParaRPr lang="th-TH" sz="2903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r>
              <a:rPr lang="th-TH" sz="290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นรีเวชกรรม</a:t>
            </a:r>
          </a:p>
        </p:txBody>
      </p:sp>
    </p:spTree>
    <p:extLst>
      <p:ext uri="{BB962C8B-B14F-4D97-AF65-F5344CB8AC3E}">
        <p14:creationId xmlns="" xmlns:p14="http://schemas.microsoft.com/office/powerpoint/2010/main" val="397200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utoShape 5"/>
          <p:cNvSpPr>
            <a:spLocks noChangeArrowheads="1"/>
          </p:cNvSpPr>
          <p:nvPr/>
        </p:nvSpPr>
        <p:spPr bwMode="auto">
          <a:xfrm rot="20090800">
            <a:off x="1442705" y="2264328"/>
            <a:ext cx="3400354" cy="1620586"/>
          </a:xfrm>
          <a:prstGeom prst="curvedDownArrow">
            <a:avLst>
              <a:gd name="adj1" fmla="val 30340"/>
              <a:gd name="adj2" fmla="val 76041"/>
              <a:gd name="adj3" fmla="val 56722"/>
            </a:avLst>
          </a:prstGeom>
          <a:solidFill>
            <a:srgbClr val="CC00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AU" altLang="en-US" sz="1633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 rot="-3103388">
            <a:off x="3941634" y="2020626"/>
            <a:ext cx="3236912" cy="3180097"/>
            <a:chOff x="0" y="0"/>
            <a:chExt cx="1134" cy="1111"/>
          </a:xfrm>
        </p:grpSpPr>
        <p:sp>
          <p:nvSpPr>
            <p:cNvPr id="8225" name="Freeform 7"/>
            <p:cNvSpPr>
              <a:spLocks noChangeArrowheads="1"/>
            </p:cNvSpPr>
            <p:nvPr/>
          </p:nvSpPr>
          <p:spPr bwMode="auto">
            <a:xfrm rot="5400000">
              <a:off x="568" y="73"/>
              <a:ext cx="471" cy="480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26" name="Freeform 8"/>
            <p:cNvSpPr>
              <a:spLocks noChangeArrowheads="1"/>
            </p:cNvSpPr>
            <p:nvPr/>
          </p:nvSpPr>
          <p:spPr bwMode="auto">
            <a:xfrm rot="7200000">
              <a:off x="657" y="223"/>
              <a:ext cx="472" cy="479"/>
            </a:xfrm>
            <a:custGeom>
              <a:avLst/>
              <a:gdLst>
                <a:gd name="T0" fmla="*/ 0 w 1448"/>
                <a:gd name="T1" fmla="*/ 1 h 1452"/>
                <a:gd name="T2" fmla="*/ 0 w 1448"/>
                <a:gd name="T3" fmla="*/ 1 h 1452"/>
                <a:gd name="T4" fmla="*/ 0 w 1448"/>
                <a:gd name="T5" fmla="*/ 1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1 w 1448"/>
                <a:gd name="T35" fmla="*/ 0 h 1452"/>
                <a:gd name="T36" fmla="*/ 1 w 1448"/>
                <a:gd name="T37" fmla="*/ 0 h 1452"/>
                <a:gd name="T38" fmla="*/ 1 w 1448"/>
                <a:gd name="T39" fmla="*/ 0 h 1452"/>
                <a:gd name="T40" fmla="*/ 1 w 1448"/>
                <a:gd name="T41" fmla="*/ 0 h 1452"/>
                <a:gd name="T42" fmla="*/ 1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1 h 1452"/>
                <a:gd name="T60" fmla="*/ 0 w 1448"/>
                <a:gd name="T61" fmla="*/ 1 h 1452"/>
                <a:gd name="T62" fmla="*/ 0 w 1448"/>
                <a:gd name="T63" fmla="*/ 1 h 1452"/>
                <a:gd name="T64" fmla="*/ 0 w 1448"/>
                <a:gd name="T65" fmla="*/ 1 h 1452"/>
                <a:gd name="T66" fmla="*/ 0 w 1448"/>
                <a:gd name="T67" fmla="*/ 1 h 1452"/>
                <a:gd name="T68" fmla="*/ 0 w 1448"/>
                <a:gd name="T69" fmla="*/ 1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27" name="AutoShape 9"/>
            <p:cNvSpPr>
              <a:spLocks noChangeArrowheads="1"/>
            </p:cNvSpPr>
            <p:nvPr/>
          </p:nvSpPr>
          <p:spPr bwMode="auto">
            <a:xfrm rot="1800000">
              <a:off x="685" y="544"/>
              <a:ext cx="404" cy="256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AU" altLang="en-US" sz="1814" b="1" dirty="0">
                <a:solidFill>
                  <a:srgbClr val="000000"/>
                </a:solidFill>
              </a:endParaRPr>
            </a:p>
          </p:txBody>
        </p:sp>
        <p:sp>
          <p:nvSpPr>
            <p:cNvPr id="8228" name="Freeform 10"/>
            <p:cNvSpPr>
              <a:spLocks noChangeArrowheads="1"/>
            </p:cNvSpPr>
            <p:nvPr/>
          </p:nvSpPr>
          <p:spPr bwMode="auto">
            <a:xfrm rot="-9000000">
              <a:off x="413" y="638"/>
              <a:ext cx="478" cy="473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29" name="Freeform 11"/>
            <p:cNvSpPr>
              <a:spLocks noChangeArrowheads="1"/>
            </p:cNvSpPr>
            <p:nvPr/>
          </p:nvSpPr>
          <p:spPr bwMode="auto">
            <a:xfrm rot="-7200000">
              <a:off x="240" y="633"/>
              <a:ext cx="472" cy="479"/>
            </a:xfrm>
            <a:custGeom>
              <a:avLst/>
              <a:gdLst>
                <a:gd name="T0" fmla="*/ 0 w 1448"/>
                <a:gd name="T1" fmla="*/ 1 h 1452"/>
                <a:gd name="T2" fmla="*/ 0 w 1448"/>
                <a:gd name="T3" fmla="*/ 1 h 1452"/>
                <a:gd name="T4" fmla="*/ 0 w 1448"/>
                <a:gd name="T5" fmla="*/ 1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1 w 1448"/>
                <a:gd name="T35" fmla="*/ 0 h 1452"/>
                <a:gd name="T36" fmla="*/ 1 w 1448"/>
                <a:gd name="T37" fmla="*/ 0 h 1452"/>
                <a:gd name="T38" fmla="*/ 1 w 1448"/>
                <a:gd name="T39" fmla="*/ 0 h 1452"/>
                <a:gd name="T40" fmla="*/ 1 w 1448"/>
                <a:gd name="T41" fmla="*/ 0 h 1452"/>
                <a:gd name="T42" fmla="*/ 1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1 h 1452"/>
                <a:gd name="T60" fmla="*/ 0 w 1448"/>
                <a:gd name="T61" fmla="*/ 1 h 1452"/>
                <a:gd name="T62" fmla="*/ 0 w 1448"/>
                <a:gd name="T63" fmla="*/ 1 h 1452"/>
                <a:gd name="T64" fmla="*/ 0 w 1448"/>
                <a:gd name="T65" fmla="*/ 1 h 1452"/>
                <a:gd name="T66" fmla="*/ 0 w 1448"/>
                <a:gd name="T67" fmla="*/ 1 h 1452"/>
                <a:gd name="T68" fmla="*/ 0 w 1448"/>
                <a:gd name="T69" fmla="*/ 1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30" name="AutoShape 12"/>
            <p:cNvSpPr>
              <a:spLocks noChangeArrowheads="1"/>
            </p:cNvSpPr>
            <p:nvPr/>
          </p:nvSpPr>
          <p:spPr bwMode="auto">
            <a:xfrm rot="9000000">
              <a:off x="75" y="638"/>
              <a:ext cx="404" cy="23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AU" altLang="en-US" sz="1814" b="1" dirty="0">
                <a:solidFill>
                  <a:srgbClr val="000000"/>
                </a:solidFill>
              </a:endParaRPr>
            </a:p>
          </p:txBody>
        </p:sp>
        <p:sp>
          <p:nvSpPr>
            <p:cNvPr id="8231" name="Freeform 13"/>
            <p:cNvSpPr>
              <a:spLocks noChangeArrowheads="1"/>
            </p:cNvSpPr>
            <p:nvPr/>
          </p:nvSpPr>
          <p:spPr bwMode="auto">
            <a:xfrm rot="-1800000">
              <a:off x="0" y="228"/>
              <a:ext cx="478" cy="473"/>
            </a:xfrm>
            <a:custGeom>
              <a:avLst/>
              <a:gdLst>
                <a:gd name="T0" fmla="*/ 0 w 1448"/>
                <a:gd name="T1" fmla="*/ 0 h 1452"/>
                <a:gd name="T2" fmla="*/ 0 w 1448"/>
                <a:gd name="T3" fmla="*/ 0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0 w 1448"/>
                <a:gd name="T33" fmla="*/ 0 h 1452"/>
                <a:gd name="T34" fmla="*/ 0 w 1448"/>
                <a:gd name="T35" fmla="*/ 0 h 1452"/>
                <a:gd name="T36" fmla="*/ 0 w 1448"/>
                <a:gd name="T37" fmla="*/ 0 h 1452"/>
                <a:gd name="T38" fmla="*/ 0 w 1448"/>
                <a:gd name="T39" fmla="*/ 0 h 1452"/>
                <a:gd name="T40" fmla="*/ 0 w 1448"/>
                <a:gd name="T41" fmla="*/ 0 h 1452"/>
                <a:gd name="T42" fmla="*/ 0 w 1448"/>
                <a:gd name="T43" fmla="*/ 0 h 1452"/>
                <a:gd name="T44" fmla="*/ 0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0 h 1452"/>
                <a:gd name="T62" fmla="*/ 0 w 1448"/>
                <a:gd name="T63" fmla="*/ 0 h 1452"/>
                <a:gd name="T64" fmla="*/ 0 w 1448"/>
                <a:gd name="T65" fmla="*/ 0 h 1452"/>
                <a:gd name="T66" fmla="*/ 0 w 1448"/>
                <a:gd name="T67" fmla="*/ 0 h 1452"/>
                <a:gd name="T68" fmla="*/ 0 w 1448"/>
                <a:gd name="T69" fmla="*/ 0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32" name="Freeform 14"/>
            <p:cNvSpPr>
              <a:spLocks noChangeArrowheads="1"/>
            </p:cNvSpPr>
            <p:nvPr/>
          </p:nvSpPr>
          <p:spPr bwMode="auto">
            <a:xfrm>
              <a:off x="88" y="77"/>
              <a:ext cx="478" cy="473"/>
            </a:xfrm>
            <a:custGeom>
              <a:avLst/>
              <a:gdLst>
                <a:gd name="T0" fmla="*/ 0 w 1448"/>
                <a:gd name="T1" fmla="*/ 1 h 1452"/>
                <a:gd name="T2" fmla="*/ 0 w 1448"/>
                <a:gd name="T3" fmla="*/ 1 h 1452"/>
                <a:gd name="T4" fmla="*/ 0 w 1448"/>
                <a:gd name="T5" fmla="*/ 0 h 1452"/>
                <a:gd name="T6" fmla="*/ 0 w 1448"/>
                <a:gd name="T7" fmla="*/ 0 h 1452"/>
                <a:gd name="T8" fmla="*/ 0 w 1448"/>
                <a:gd name="T9" fmla="*/ 0 h 1452"/>
                <a:gd name="T10" fmla="*/ 0 w 1448"/>
                <a:gd name="T11" fmla="*/ 0 h 1452"/>
                <a:gd name="T12" fmla="*/ 0 w 1448"/>
                <a:gd name="T13" fmla="*/ 0 h 1452"/>
                <a:gd name="T14" fmla="*/ 0 w 1448"/>
                <a:gd name="T15" fmla="*/ 0 h 1452"/>
                <a:gd name="T16" fmla="*/ 0 w 1448"/>
                <a:gd name="T17" fmla="*/ 0 h 1452"/>
                <a:gd name="T18" fmla="*/ 0 w 1448"/>
                <a:gd name="T19" fmla="*/ 0 h 1452"/>
                <a:gd name="T20" fmla="*/ 0 w 1448"/>
                <a:gd name="T21" fmla="*/ 0 h 1452"/>
                <a:gd name="T22" fmla="*/ 0 w 1448"/>
                <a:gd name="T23" fmla="*/ 0 h 1452"/>
                <a:gd name="T24" fmla="*/ 0 w 1448"/>
                <a:gd name="T25" fmla="*/ 0 h 1452"/>
                <a:gd name="T26" fmla="*/ 0 w 1448"/>
                <a:gd name="T27" fmla="*/ 0 h 1452"/>
                <a:gd name="T28" fmla="*/ 0 w 1448"/>
                <a:gd name="T29" fmla="*/ 0 h 1452"/>
                <a:gd name="T30" fmla="*/ 0 w 1448"/>
                <a:gd name="T31" fmla="*/ 0 h 1452"/>
                <a:gd name="T32" fmla="*/ 1 w 1448"/>
                <a:gd name="T33" fmla="*/ 0 h 1452"/>
                <a:gd name="T34" fmla="*/ 1 w 1448"/>
                <a:gd name="T35" fmla="*/ 0 h 1452"/>
                <a:gd name="T36" fmla="*/ 1 w 1448"/>
                <a:gd name="T37" fmla="*/ 0 h 1452"/>
                <a:gd name="T38" fmla="*/ 1 w 1448"/>
                <a:gd name="T39" fmla="*/ 0 h 1452"/>
                <a:gd name="T40" fmla="*/ 1 w 1448"/>
                <a:gd name="T41" fmla="*/ 0 h 1452"/>
                <a:gd name="T42" fmla="*/ 1 w 1448"/>
                <a:gd name="T43" fmla="*/ 0 h 1452"/>
                <a:gd name="T44" fmla="*/ 1 w 1448"/>
                <a:gd name="T45" fmla="*/ 0 h 1452"/>
                <a:gd name="T46" fmla="*/ 0 w 1448"/>
                <a:gd name="T47" fmla="*/ 0 h 1452"/>
                <a:gd name="T48" fmla="*/ 0 w 1448"/>
                <a:gd name="T49" fmla="*/ 0 h 1452"/>
                <a:gd name="T50" fmla="*/ 0 w 1448"/>
                <a:gd name="T51" fmla="*/ 0 h 1452"/>
                <a:gd name="T52" fmla="*/ 0 w 1448"/>
                <a:gd name="T53" fmla="*/ 0 h 1452"/>
                <a:gd name="T54" fmla="*/ 0 w 1448"/>
                <a:gd name="T55" fmla="*/ 0 h 1452"/>
                <a:gd name="T56" fmla="*/ 0 w 1448"/>
                <a:gd name="T57" fmla="*/ 0 h 1452"/>
                <a:gd name="T58" fmla="*/ 0 w 1448"/>
                <a:gd name="T59" fmla="*/ 0 h 1452"/>
                <a:gd name="T60" fmla="*/ 0 w 1448"/>
                <a:gd name="T61" fmla="*/ 1 h 1452"/>
                <a:gd name="T62" fmla="*/ 0 w 1448"/>
                <a:gd name="T63" fmla="*/ 1 h 1452"/>
                <a:gd name="T64" fmla="*/ 0 w 1448"/>
                <a:gd name="T65" fmla="*/ 1 h 1452"/>
                <a:gd name="T66" fmla="*/ 0 w 1448"/>
                <a:gd name="T67" fmla="*/ 1 h 1452"/>
                <a:gd name="T68" fmla="*/ 0 w 1448"/>
                <a:gd name="T69" fmla="*/ 1 h 14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8"/>
                <a:gd name="T106" fmla="*/ 0 h 1452"/>
                <a:gd name="T107" fmla="*/ 1448 w 1448"/>
                <a:gd name="T108" fmla="*/ 1452 h 14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 sz="2540"/>
            </a:p>
          </p:txBody>
        </p:sp>
        <p:sp>
          <p:nvSpPr>
            <p:cNvPr id="8233" name="AutoShape 15"/>
            <p:cNvSpPr>
              <a:spLocks noChangeArrowheads="1"/>
            </p:cNvSpPr>
            <p:nvPr/>
          </p:nvSpPr>
          <p:spPr bwMode="auto">
            <a:xfrm rot="-5400000">
              <a:off x="307" y="69"/>
              <a:ext cx="399" cy="261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AU" altLang="en-US" sz="1814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8208" name="Text Box 16"/>
          <p:cNvSpPr txBox="1">
            <a:spLocks noChangeArrowheads="1"/>
          </p:cNvSpPr>
          <p:nvPr/>
        </p:nvSpPr>
        <p:spPr bwMode="auto">
          <a:xfrm rot="16200000">
            <a:off x="4911103" y="2047260"/>
            <a:ext cx="1301634" cy="2949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1438" tIns="45719" rIns="91438" bIns="45719">
            <a:spAutoFit/>
          </a:bodyPr>
          <a:lstStyle/>
          <a:p>
            <a:pPr algn="ctr">
              <a:defRPr/>
            </a:pPr>
            <a:r>
              <a:rPr lang="th-TH" sz="3629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รพ.</a:t>
            </a:r>
          </a:p>
          <a:p>
            <a:pPr algn="ctr">
              <a:defRPr/>
            </a:pPr>
            <a:r>
              <a:rPr lang="th-TH" sz="3629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ยโสธร</a:t>
            </a:r>
            <a:endParaRPr lang="en-US" sz="3629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2" name="สี่เหลี่ยมมุมมน 41"/>
          <p:cNvSpPr/>
          <p:nvPr/>
        </p:nvSpPr>
        <p:spPr bwMode="auto">
          <a:xfrm>
            <a:off x="1415441" y="577481"/>
            <a:ext cx="7791307" cy="71288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53" tIns="41476" rIns="82953" bIns="41476" numCol="1" rtlCol="0" anchor="t" anchorCtr="0" compatLnSpc="1">
            <a:prstTxWarp prst="textNoShape">
              <a:avLst/>
            </a:prstTxWarp>
          </a:bodyPr>
          <a:lstStyle/>
          <a:p>
            <a:pPr algn="ctr"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ข้อเสนอการจัด </a:t>
            </a:r>
            <a:r>
              <a:rPr lang="en-US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Node </a:t>
            </a:r>
            <a:r>
              <a:rPr lang="th-TH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จังหวัด</a:t>
            </a:r>
            <a:r>
              <a:rPr lang="th-TH" sz="3629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ยโสธร</a:t>
            </a:r>
          </a:p>
        </p:txBody>
      </p:sp>
      <p:grpSp>
        <p:nvGrpSpPr>
          <p:cNvPr id="4" name="กลุ่ม 50"/>
          <p:cNvGrpSpPr/>
          <p:nvPr/>
        </p:nvGrpSpPr>
        <p:grpSpPr>
          <a:xfrm>
            <a:off x="1883528" y="4401109"/>
            <a:ext cx="2721905" cy="1879410"/>
            <a:chOff x="5683254" y="5280035"/>
            <a:chExt cx="3000396" cy="2071702"/>
          </a:xfrm>
          <a:solidFill>
            <a:srgbClr val="FFCCFF"/>
          </a:solidFill>
        </p:grpSpPr>
        <p:sp>
          <p:nvSpPr>
            <p:cNvPr id="52" name="วงรี 51"/>
            <p:cNvSpPr/>
            <p:nvPr/>
          </p:nvSpPr>
          <p:spPr bwMode="auto">
            <a:xfrm>
              <a:off x="5683254" y="5280035"/>
              <a:ext cx="3000396" cy="207170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2953" tIns="41476" rIns="82953" bIns="41476" numCol="1" rtlCol="0" anchor="t" anchorCtr="0" compatLnSpc="1">
              <a:prstTxWarp prst="textNoShape">
                <a:avLst/>
              </a:prstTxWarp>
            </a:bodyPr>
            <a:lstStyle/>
            <a:p>
              <a:pPr defTabSz="407571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endParaRPr lang="th-TH" sz="1633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3" name="TextBox 41"/>
            <p:cNvSpPr txBox="1">
              <a:spLocks noChangeArrowheads="1"/>
            </p:cNvSpPr>
            <p:nvPr/>
          </p:nvSpPr>
          <p:spPr bwMode="auto">
            <a:xfrm>
              <a:off x="5754692" y="5780101"/>
              <a:ext cx="2857519" cy="1209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38" tIns="45719" rIns="91438" bIns="45719">
              <a:spAutoFit/>
            </a:bodyPr>
            <a:lstStyle/>
            <a:p>
              <a:pPr algn="ctr" eaLnBrk="1" hangingPunct="1"/>
              <a:r>
                <a:rPr lang="en-US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Node</a:t>
              </a:r>
            </a:p>
            <a:p>
              <a:pPr algn="ctr" eaLnBrk="1" hangingPunct="1"/>
              <a:r>
                <a:rPr lang="th-TH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รพ.</a:t>
              </a:r>
              <a:r>
                <a:rPr lang="th-TH" altLang="th-TH" sz="3266" b="1" dirty="0" err="1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เลิง</a:t>
              </a:r>
              <a:r>
                <a:rPr lang="th-TH" altLang="th-TH" sz="3266" b="1" dirty="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นกทา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825053" y="1645454"/>
            <a:ext cx="555066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 </a:t>
            </a: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Case 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ที่จะส่งต่อ รพศ.</a:t>
            </a:r>
            <a:r>
              <a:rPr lang="th-TH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สปส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b="1" dirty="0" smtClean="0"/>
              <a:t>1</a:t>
            </a:r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.</a:t>
            </a:r>
            <a:r>
              <a:rPr lang="th-TH" sz="3600" b="1" dirty="0">
                <a:latin typeface="KodchiangUPC" pitchFamily="18" charset="-34"/>
                <a:cs typeface="KodchiangUPC" pitchFamily="18" charset="-34"/>
              </a:rPr>
              <a:t> </a:t>
            </a:r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Fetal </a:t>
            </a:r>
            <a:r>
              <a:rPr lang="en-US" sz="3600" b="1" dirty="0" err="1">
                <a:latin typeface="KodchiangUPC" pitchFamily="18" charset="-34"/>
                <a:cs typeface="KodchiangUPC" pitchFamily="18" charset="-34"/>
              </a:rPr>
              <a:t>Anormaly</a:t>
            </a:r>
            <a:endParaRPr lang="en-US" sz="3600" b="1" dirty="0">
              <a:latin typeface="KodchiangUPC" pitchFamily="18" charset="-34"/>
              <a:cs typeface="KodchiangUPC" pitchFamily="18" charset="-34"/>
            </a:endParaRPr>
          </a:p>
          <a:p>
            <a:pPr lvl="0"/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2. Underlying Med </a:t>
            </a:r>
            <a:r>
              <a:rPr lang="th-TH" sz="3600" b="1" dirty="0">
                <a:latin typeface="KodchiangUPC" pitchFamily="18" charset="-34"/>
                <a:cs typeface="KodchiangUPC" pitchFamily="18" charset="-34"/>
              </a:rPr>
              <a:t>ที่ </a:t>
            </a:r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complicate</a:t>
            </a:r>
          </a:p>
          <a:p>
            <a:pPr lvl="0"/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3. Case </a:t>
            </a:r>
            <a:r>
              <a:rPr lang="th-TH" sz="3600" b="1" dirty="0">
                <a:latin typeface="KodchiangUPC" pitchFamily="18" charset="-34"/>
                <a:cs typeface="KodchiangUPC" pitchFamily="18" charset="-34"/>
              </a:rPr>
              <a:t>ที่กังวลเรื่อง </a:t>
            </a:r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Down </a:t>
            </a:r>
            <a:r>
              <a:rPr lang="th-TH" sz="3600" b="1" dirty="0">
                <a:latin typeface="KodchiangUPC" pitchFamily="18" charset="-34"/>
                <a:cs typeface="KodchiangUPC" pitchFamily="18" charset="-34"/>
              </a:rPr>
              <a:t>ปฏิเสธ </a:t>
            </a:r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PND </a:t>
            </a:r>
          </a:p>
          <a:p>
            <a:pPr lvl="0"/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4. Case unwanted pregnancy</a:t>
            </a:r>
          </a:p>
          <a:p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5. </a:t>
            </a:r>
            <a:r>
              <a:rPr lang="th-TH" sz="3600" b="1" dirty="0">
                <a:latin typeface="KodchiangUPC" pitchFamily="18" charset="-34"/>
                <a:cs typeface="KodchiangUPC" pitchFamily="18" charset="-34"/>
              </a:rPr>
              <a:t>กรณีเลือดมีปัญหา </a:t>
            </a:r>
            <a:r>
              <a:rPr lang="en-US" sz="3600" b="1" dirty="0" err="1">
                <a:latin typeface="KodchiangUPC" pitchFamily="18" charset="-34"/>
                <a:cs typeface="KodchiangUPC" pitchFamily="18" charset="-34"/>
              </a:rPr>
              <a:t>Rh</a:t>
            </a:r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 </a:t>
            </a:r>
            <a:r>
              <a:rPr lang="en-US" sz="3600" b="1" dirty="0" err="1">
                <a:latin typeface="KodchiangUPC" pitchFamily="18" charset="-34"/>
                <a:cs typeface="KodchiangUPC" pitchFamily="18" charset="-34"/>
              </a:rPr>
              <a:t>Neg</a:t>
            </a:r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 </a:t>
            </a:r>
          </a:p>
          <a:p>
            <a:pPr lvl="0"/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6.</a:t>
            </a:r>
            <a:r>
              <a:rPr lang="th-TH" sz="3600" b="1" dirty="0">
                <a:latin typeface="KodchiangUPC" pitchFamily="18" charset="-34"/>
                <a:cs typeface="KodchiangUPC" pitchFamily="18" charset="-34"/>
              </a:rPr>
              <a:t> กลุ่ม </a:t>
            </a:r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PIH </a:t>
            </a:r>
            <a:r>
              <a:rPr lang="th-TH" sz="3600" b="1" dirty="0">
                <a:latin typeface="KodchiangUPC" pitchFamily="18" charset="-34"/>
                <a:cs typeface="KodchiangUPC" pitchFamily="18" charset="-34"/>
              </a:rPr>
              <a:t>ที่รุนแรงและควบคุม </a:t>
            </a:r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BP  </a:t>
            </a:r>
            <a:r>
              <a:rPr lang="th-TH" sz="3600" b="1" dirty="0">
                <a:latin typeface="KodchiangUPC" pitchFamily="18" charset="-34"/>
                <a:cs typeface="KodchiangUPC" pitchFamily="18" charset="-34"/>
              </a:rPr>
              <a:t>ไม่ได้</a:t>
            </a:r>
            <a:endParaRPr lang="en-US" sz="3600" b="1" dirty="0">
              <a:latin typeface="KodchiangUPC" pitchFamily="18" charset="-34"/>
              <a:cs typeface="KodchiangUPC" pitchFamily="18" charset="-34"/>
            </a:endParaRPr>
          </a:p>
          <a:p>
            <a:pPr lvl="0"/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7. </a:t>
            </a:r>
            <a:r>
              <a:rPr lang="th-TH" sz="3600" b="1" dirty="0">
                <a:latin typeface="KodchiangUPC" pitchFamily="18" charset="-34"/>
                <a:cs typeface="KodchiangUPC" pitchFamily="18" charset="-34"/>
              </a:rPr>
              <a:t>กรณีคลอด </a:t>
            </a:r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Preterm </a:t>
            </a:r>
            <a:r>
              <a:rPr lang="en-US" sz="3600" b="1" dirty="0">
                <a:latin typeface="KodchiangUPC" pitchFamily="18" charset="-34"/>
                <a:cs typeface="KodchiangUPC" pitchFamily="18" charset="-34"/>
                <a:sym typeface="Wingdings"/>
              </a:rPr>
              <a:t></a:t>
            </a:r>
            <a:r>
              <a:rPr lang="en-US" sz="3600" b="1" dirty="0">
                <a:latin typeface="KodchiangUPC" pitchFamily="18" charset="-34"/>
                <a:cs typeface="KodchiangUPC" pitchFamily="18" charset="-34"/>
              </a:rPr>
              <a:t> Ventilator NICU </a:t>
            </a:r>
            <a:r>
              <a:rPr lang="th-TH" sz="3600" b="1" dirty="0"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sz="3200" b="1" dirty="0"/>
              <a:t>เต็ม</a:t>
            </a:r>
            <a:endParaRPr lang="en-US" sz="3200" b="1" dirty="0"/>
          </a:p>
        </p:txBody>
      </p:sp>
    </p:spTree>
    <p:extLst>
      <p:ext uri="{BB962C8B-B14F-4D97-AF65-F5344CB8AC3E}">
        <p14:creationId xmlns="" xmlns:p14="http://schemas.microsoft.com/office/powerpoint/2010/main" val="331086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สี่เหลี่ยมมุมมน 41"/>
          <p:cNvSpPr/>
          <p:nvPr/>
        </p:nvSpPr>
        <p:spPr bwMode="auto">
          <a:xfrm>
            <a:off x="513566" y="329958"/>
            <a:ext cx="11073008" cy="712880"/>
          </a:xfrm>
          <a:prstGeom prst="roundRect">
            <a:avLst/>
          </a:prstGeom>
          <a:solidFill>
            <a:srgbClr val="FFCC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53" tIns="41476" rIns="82953" bIns="41476" numCol="1" rtlCol="0" anchor="t" anchorCtr="0" compatLnSpc="1">
            <a:prstTxWarp prst="textNoShape">
              <a:avLst/>
            </a:prstTxWarp>
          </a:bodyPr>
          <a:lstStyle/>
          <a:p>
            <a:pPr algn="ctr"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4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จังหวัด</a:t>
            </a:r>
            <a:r>
              <a:rPr lang="th-TH" sz="4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อำนาจเจริญ </a:t>
            </a:r>
            <a:r>
              <a:rPr lang="en-US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Node </a:t>
            </a:r>
            <a:r>
              <a:rPr lang="th-TH" sz="3629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รพท</a:t>
            </a:r>
            <a:r>
              <a:rPr lang="th-TH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.อำนาจฯ</a:t>
            </a:r>
            <a:endParaRPr lang="th-TH" sz="3629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187890" y="1614397"/>
            <a:ext cx="11812045" cy="5243603"/>
          </a:xfrm>
          <a:prstGeom prst="roundRect">
            <a:avLst>
              <a:gd name="adj" fmla="val 8153"/>
            </a:avLst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lIns="326585" tIns="-16329" rIns="81646" bIns="-16329" anchor="ctr"/>
          <a:lstStyle/>
          <a:p>
            <a:pPr>
              <a:tabLst>
                <a:tab pos="656722" algn="l"/>
                <a:tab pos="1313444" algn="l"/>
                <a:tab pos="1970166" algn="l"/>
                <a:tab pos="2626888" algn="l"/>
              </a:tabLst>
            </a:pPr>
            <a:endParaRPr lang="en-US" sz="254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891" y="2044636"/>
            <a:ext cx="11812044" cy="4280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903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สรุปผล แนวทางการพัฒนาศักยภาพ</a:t>
            </a:r>
            <a:r>
              <a:rPr lang="en-US" sz="2903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Node </a:t>
            </a:r>
            <a:endParaRPr lang="th-TH" sz="2903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v"/>
            </a:pPr>
            <a:r>
              <a:rPr lang="th-TH" sz="2540" b="1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บทบาทพี่เลี้ยงของ </a:t>
            </a:r>
            <a:r>
              <a:rPr lang="en-US" sz="2540" b="1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Node </a:t>
            </a:r>
            <a:r>
              <a:rPr lang="th-TH" sz="2540" b="1" dirty="0" err="1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รพท.</a:t>
            </a:r>
            <a:r>
              <a:rPr lang="th-TH" sz="2540" b="1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อำนาจเจริญ</a:t>
            </a:r>
          </a:p>
          <a:p>
            <a:pPr lvl="1">
              <a:buFont typeface="Courier New" pitchFamily="49" charset="0"/>
              <a:buChar char="o"/>
            </a:pP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การดูแลระดับ </a:t>
            </a:r>
            <a:r>
              <a:rPr lang="th-TH" sz="2177" b="1" u="sng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รพช.</a:t>
            </a:r>
            <a:r>
              <a:rPr lang="th-TH" sz="2177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177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ตามเกณฑ์ประเมินความเสี่ยงของหญิงตั้งครรภ์ ที่จำเป็นต้องพบสูติแพทย์  (ตามเกณฑ์ที่คณะกรรมการ </a:t>
            </a:r>
            <a:r>
              <a:rPr lang="en-US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MCH Board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เขต กำหนด  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en-US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18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ข้อ)</a:t>
            </a:r>
          </a:p>
          <a:p>
            <a:pPr lvl="1"/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ยกเว้น 	</a:t>
            </a:r>
            <a:r>
              <a:rPr lang="en-US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 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ข้อ </a:t>
            </a:r>
            <a:r>
              <a:rPr lang="en-US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1,4,11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th-TH" sz="2177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รพช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.รับ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ดูแลเองไม่ต้องส่ง </a:t>
            </a:r>
            <a:r>
              <a:rPr lang="th-TH" sz="2177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รพท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en-US" sz="2177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</a:t>
            </a:r>
            <a:r>
              <a:rPr lang="en-US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 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กรณีที่มีโรคอายุรก</a:t>
            </a:r>
            <a:r>
              <a:rPr lang="th-TH" sz="2177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รรม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เช่น ข้อ </a:t>
            </a:r>
            <a:r>
              <a:rPr lang="en-US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14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  <a:r>
              <a:rPr lang="en-US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15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  <a:r>
              <a:rPr lang="en-US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16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  <a:r>
              <a:rPr lang="en-US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18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ให้อยู่ในดุลยพินิจ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ของ  </a:t>
            </a:r>
          </a:p>
          <a:p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สูติ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แพทย์ ว่าจะรับไว้ในการดูแลที่ </a:t>
            </a:r>
            <a:r>
              <a:rPr lang="th-TH" sz="2177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รพท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.ต่อเนื่อง</a:t>
            </a:r>
            <a:r>
              <a:rPr lang="en-US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: </a:t>
            </a:r>
            <a:r>
              <a:rPr lang="th-TH" sz="2177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รพท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.มี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ระบบ </a:t>
            </a:r>
            <a:r>
              <a:rPr lang="en-US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Consult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th-TH" sz="2177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ตลอด </a:t>
            </a:r>
            <a:r>
              <a:rPr lang="en-US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24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ชั่วโมง ระหว่างแพทย์ที่ </a:t>
            </a:r>
            <a:r>
              <a:rPr lang="th-TH" sz="2177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รพช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.และสูติแพทย์ (</a:t>
            </a:r>
            <a:r>
              <a:rPr lang="th-TH" sz="2177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รพท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.)</a:t>
            </a:r>
          </a:p>
          <a:p>
            <a:pPr marL="485341">
              <a:buFont typeface="Courier New" pitchFamily="49" charset="0"/>
              <a:buChar char="o"/>
            </a:pP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การดูแลระดับ รพ.สต.  </a:t>
            </a:r>
            <a:r>
              <a:rPr lang="en-US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ตามเกณฑ์ประเมินความเสี่ยงของหญิงตั้งครรภ์  ที่จำเป็นต้องพบสูติแพทย์  ตามเกณฑ์ที่คณะกรรมการ </a:t>
            </a:r>
            <a:r>
              <a:rPr lang="en-US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MCH Board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ระดับเขต กำหนด 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en-US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18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ข้อ)</a:t>
            </a:r>
            <a:endParaRPr lang="en-US" sz="2177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en-US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</a:t>
            </a:r>
            <a:r>
              <a:rPr lang="en-US" sz="2177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***</a:t>
            </a:r>
            <a:r>
              <a:rPr lang="th-TH" sz="2177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หมายเหตุ  </a:t>
            </a:r>
            <a:r>
              <a:rPr lang="th-TH" sz="2177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177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ส่ง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พบแพทย์ตามเกณฑ์ อย่างน้อย </a:t>
            </a:r>
            <a:r>
              <a:rPr lang="en-US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ครั้ง  (ทุกราย) เนื่องจาก รพ.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สต.</a:t>
            </a:r>
          </a:p>
          <a:p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177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ไม่</a:t>
            </a:r>
            <a:r>
              <a:rPr lang="th-TH" sz="2177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มีแพทย์ประจำ</a:t>
            </a:r>
            <a:endParaRPr lang="en-US" sz="2177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830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AutoShape 5"/>
          <p:cNvSpPr>
            <a:spLocks noChangeArrowheads="1"/>
          </p:cNvSpPr>
          <p:nvPr/>
        </p:nvSpPr>
        <p:spPr bwMode="auto">
          <a:xfrm>
            <a:off x="513566" y="1873626"/>
            <a:ext cx="11073008" cy="4082857"/>
          </a:xfrm>
          <a:prstGeom prst="roundRect">
            <a:avLst>
              <a:gd name="adj" fmla="val 8153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lIns="326585" tIns="-16329" rIns="81646" bIns="-16329" anchor="ctr"/>
          <a:lstStyle/>
          <a:p>
            <a:pPr>
              <a:tabLst>
                <a:tab pos="656722" algn="l"/>
                <a:tab pos="1313444" algn="l"/>
                <a:tab pos="1970166" algn="l"/>
                <a:tab pos="2626888" algn="l"/>
              </a:tabLst>
            </a:pPr>
            <a:endParaRPr lang="en-US" sz="254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8204" name="Text Box 11"/>
          <p:cNvSpPr txBox="1">
            <a:spLocks noChangeArrowheads="1"/>
          </p:cNvSpPr>
          <p:nvPr/>
        </p:nvSpPr>
        <p:spPr bwMode="auto">
          <a:xfrm>
            <a:off x="2177349" y="131055"/>
            <a:ext cx="7936674" cy="1038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1646" tIns="40823" rIns="81646" bIns="40823">
            <a:spAutoFit/>
          </a:bodyPr>
          <a:lstStyle/>
          <a:p>
            <a:pPr>
              <a:lnSpc>
                <a:spcPct val="118000"/>
              </a:lnSpc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sz="3266">
                <a:solidFill>
                  <a:srgbClr val="FFFFFF"/>
                </a:solidFill>
                <a:latin typeface="Arial Black" pitchFamily="34" charset="0"/>
              </a:rPr>
              <a:t>Please insert Title</a:t>
            </a:r>
          </a:p>
          <a:p>
            <a:pPr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sz="2359">
                <a:solidFill>
                  <a:srgbClr val="FFFFFF"/>
                </a:solidFill>
              </a:rPr>
              <a:t>Please insert sub-title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02290" y="2132856"/>
            <a:ext cx="1007092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สรุปผลการพัฒนาศักยภาพ</a:t>
            </a:r>
            <a:r>
              <a:rPr lang="en-US" sz="4400" b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Node </a:t>
            </a:r>
            <a:endParaRPr lang="th-TH" sz="4400" b="1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th-TH" sz="4000" u="sng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Arial" pitchFamily="34" charset="0"/>
              <a:buChar char="•"/>
            </a:pPr>
            <a:r>
              <a:rPr lang="th-TH" sz="4000" b="1" u="sng" dirty="0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จังหวัดมุกดาหาร </a:t>
            </a:r>
            <a:r>
              <a:rPr lang="th-TH" sz="4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ยังไม่สามารถที่พัฒนาได้อย่างเต็มศักยภาพ เนื่องจาก ปัญหาระบบบริหารจัดการ</a:t>
            </a:r>
            <a:r>
              <a:rPr lang="th-TH" sz="40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ภายใน </a:t>
            </a:r>
            <a:r>
              <a:rPr lang="th-TH" sz="4000" dirty="0" err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รพท.</a:t>
            </a:r>
            <a:r>
              <a:rPr lang="th-TH" sz="40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มุกดาหาร</a:t>
            </a:r>
            <a:endParaRPr lang="th-TH" sz="4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สี่เหลี่ยมมุมมน 41"/>
          <p:cNvSpPr/>
          <p:nvPr/>
        </p:nvSpPr>
        <p:spPr bwMode="auto">
          <a:xfrm>
            <a:off x="513566" y="329958"/>
            <a:ext cx="11073008" cy="712880"/>
          </a:xfrm>
          <a:prstGeom prst="roundRect">
            <a:avLst/>
          </a:prstGeom>
          <a:solidFill>
            <a:srgbClr val="FFCC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53" tIns="41476" rIns="82953" bIns="41476" numCol="1" rtlCol="0" anchor="t" anchorCtr="0" compatLnSpc="1">
            <a:prstTxWarp prst="textNoShape">
              <a:avLst/>
            </a:prstTxWarp>
          </a:bodyPr>
          <a:lstStyle/>
          <a:p>
            <a:pPr algn="ctr"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4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จัง</a:t>
            </a:r>
            <a:r>
              <a:rPr lang="th-TH" sz="4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หวัดมุกดาหาร </a:t>
            </a:r>
            <a:r>
              <a:rPr lang="en-US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Node </a:t>
            </a:r>
            <a:r>
              <a:rPr lang="th-TH" sz="3629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รพท</a:t>
            </a:r>
            <a:r>
              <a:rPr lang="th-TH" sz="3629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.มุกดาหาร</a:t>
            </a:r>
            <a:endParaRPr lang="th-TH" sz="3629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20282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Text Box 10"/>
          <p:cNvSpPr txBox="1">
            <a:spLocks noChangeArrowheads="1"/>
          </p:cNvSpPr>
          <p:nvPr/>
        </p:nvSpPr>
        <p:spPr bwMode="auto">
          <a:xfrm>
            <a:off x="2177349" y="131055"/>
            <a:ext cx="7936674" cy="1038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1646" tIns="40823" rIns="81646" bIns="40823">
            <a:spAutoFit/>
          </a:bodyPr>
          <a:lstStyle/>
          <a:p>
            <a:pPr>
              <a:lnSpc>
                <a:spcPct val="118000"/>
              </a:lnSpc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sz="3266">
                <a:solidFill>
                  <a:srgbClr val="FFFFFF"/>
                </a:solidFill>
                <a:latin typeface="Arial Black" pitchFamily="34" charset="0"/>
              </a:rPr>
              <a:t>Please insert Title</a:t>
            </a:r>
          </a:p>
          <a:p>
            <a:pPr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sz="2359">
                <a:solidFill>
                  <a:srgbClr val="FFFFFF"/>
                </a:solidFill>
              </a:rPr>
              <a:t>Please insert sub-title</a:t>
            </a:r>
          </a:p>
        </p:txBody>
      </p:sp>
      <p:grpSp>
        <p:nvGrpSpPr>
          <p:cNvPr id="26" name="กลุ่ม 25"/>
          <p:cNvGrpSpPr/>
          <p:nvPr/>
        </p:nvGrpSpPr>
        <p:grpSpPr>
          <a:xfrm>
            <a:off x="1523521" y="715830"/>
            <a:ext cx="9389901" cy="5912143"/>
            <a:chOff x="2276532" y="1352012"/>
            <a:chExt cx="5259137" cy="5044197"/>
          </a:xfrm>
        </p:grpSpPr>
        <p:grpSp>
          <p:nvGrpSpPr>
            <p:cNvPr id="25" name="กลุ่ม 24"/>
            <p:cNvGrpSpPr/>
            <p:nvPr/>
          </p:nvGrpSpPr>
          <p:grpSpPr>
            <a:xfrm>
              <a:off x="3897304" y="1352012"/>
              <a:ext cx="2000264" cy="3427957"/>
              <a:chOff x="3897304" y="1352012"/>
              <a:chExt cx="2000264" cy="3427957"/>
            </a:xfrm>
          </p:grpSpPr>
          <p:sp>
            <p:nvSpPr>
              <p:cNvPr id="9225" name="AutoShape 8"/>
              <p:cNvSpPr>
                <a:spLocks noChangeArrowheads="1"/>
              </p:cNvSpPr>
              <p:nvPr/>
            </p:nvSpPr>
            <p:spPr bwMode="auto">
              <a:xfrm>
                <a:off x="3897304" y="1352012"/>
                <a:ext cx="2000264" cy="3427957"/>
              </a:xfrm>
              <a:prstGeom prst="hexagon">
                <a:avLst>
                  <a:gd name="adj" fmla="val 29334"/>
                  <a:gd name="vf" fmla="val 115470"/>
                </a:avLst>
              </a:prstGeom>
              <a:solidFill>
                <a:srgbClr val="4D3574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81646" tIns="61627" rIns="81646" bIns="40823" anchor="ctr"/>
              <a:lstStyle/>
              <a:p>
                <a:pPr algn="ctr">
                  <a:tabLst>
                    <a:tab pos="656722" algn="l"/>
                    <a:tab pos="1313444" algn="l"/>
                    <a:tab pos="1970166" algn="l"/>
                  </a:tabLst>
                </a:pPr>
                <a:endParaRPr lang="en-US" sz="2359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4193449" y="1534152"/>
                <a:ext cx="1404508" cy="13392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แต่งตั้ง.</a:t>
                </a:r>
                <a:r>
                  <a:rPr lang="en-US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MCH board </a:t>
                </a:r>
                <a:r>
                  <a:rPr lang="th-TH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       ระดับเขต</a:t>
                </a:r>
              </a:p>
              <a:p>
                <a:pPr algn="ctr"/>
                <a:r>
                  <a:rPr lang="th-TH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มาตั้งแต่ปี </a:t>
                </a:r>
                <a:r>
                  <a:rPr lang="en-US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2551</a:t>
                </a:r>
              </a:p>
              <a:p>
                <a:pPr algn="ctr"/>
                <a:r>
                  <a:rPr lang="th-TH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โดยแกนหลัก </a:t>
                </a:r>
                <a:r>
                  <a:rPr lang="en-US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:</a:t>
                </a:r>
                <a:r>
                  <a:rPr lang="th-TH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 ศอ.7 (ประสาน </a:t>
                </a:r>
                <a:r>
                  <a:rPr lang="th-TH" sz="1600" b="1" dirty="0" err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ผชช.</a:t>
                </a:r>
                <a:r>
                  <a:rPr lang="th-TH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จาก </a:t>
                </a:r>
                <a:r>
                  <a:rPr lang="th-TH" sz="1600" b="1" dirty="0" err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รพ.สปส.</a:t>
                </a:r>
                <a:r>
                  <a:rPr lang="th-TH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เป็นครั้งคราว)</a:t>
                </a:r>
                <a:endPara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>
              <a:off x="5468940" y="4038755"/>
              <a:ext cx="1928826" cy="1571636"/>
            </a:xfrm>
            <a:prstGeom prst="hexagon">
              <a:avLst>
                <a:gd name="adj" fmla="val 28657"/>
                <a:gd name="vf" fmla="val 115470"/>
              </a:avLst>
            </a:prstGeom>
            <a:solidFill>
              <a:srgbClr val="984B99">
                <a:alpha val="7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81646" tIns="58426" rIns="81646" bIns="40823" anchor="ctr"/>
            <a:lstStyle/>
            <a:p>
              <a:pPr algn="ctr">
                <a:tabLst>
                  <a:tab pos="656722" algn="l"/>
                  <a:tab pos="1313444" algn="l"/>
                </a:tabLst>
              </a:pPr>
              <a:endParaRPr lang="en-US" sz="1996" dirty="0">
                <a:solidFill>
                  <a:srgbClr val="FFFFFF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326064" y="4467383"/>
              <a:ext cx="2143140" cy="840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177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พัฒนา</a:t>
              </a:r>
            </a:p>
            <a:p>
              <a:pPr algn="ctr"/>
              <a:r>
                <a:rPr lang="th-TH" sz="2177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บุคลากร</a:t>
              </a:r>
              <a:endParaRPr lang="en-US" sz="2177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7" name="AutoShape 4"/>
            <p:cNvSpPr>
              <a:spLocks noChangeArrowheads="1"/>
            </p:cNvSpPr>
            <p:nvPr/>
          </p:nvSpPr>
          <p:spPr bwMode="auto">
            <a:xfrm>
              <a:off x="3941908" y="4824573"/>
              <a:ext cx="1928826" cy="1571636"/>
            </a:xfrm>
            <a:prstGeom prst="hexagon">
              <a:avLst>
                <a:gd name="adj" fmla="val 28657"/>
                <a:gd name="vf" fmla="val 115470"/>
              </a:avLst>
            </a:prstGeom>
            <a:solidFill>
              <a:srgbClr val="984B99">
                <a:alpha val="7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81646" tIns="58426" rIns="81646" bIns="40823" anchor="ctr"/>
            <a:lstStyle/>
            <a:p>
              <a:pPr algn="ctr">
                <a:tabLst>
                  <a:tab pos="656722" algn="l"/>
                  <a:tab pos="1313444" algn="l"/>
                </a:tabLst>
              </a:pPr>
              <a:endParaRPr lang="en-US" sz="1996" dirty="0">
                <a:solidFill>
                  <a:srgbClr val="FFFFFF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99032" y="5137159"/>
              <a:ext cx="2143140" cy="1209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177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มีระบบ</a:t>
              </a:r>
            </a:p>
            <a:p>
              <a:pPr algn="ctr"/>
              <a:r>
                <a:rPr lang="th-TH" sz="2177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สนับสนุน</a:t>
              </a:r>
            </a:p>
            <a:p>
              <a:pPr algn="ctr"/>
              <a:r>
                <a:rPr lang="th-TH" sz="2177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ยา</a:t>
              </a:r>
              <a:endParaRPr lang="en-US" sz="2177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AutoShape 4"/>
            <p:cNvSpPr>
              <a:spLocks noChangeArrowheads="1"/>
            </p:cNvSpPr>
            <p:nvPr/>
          </p:nvSpPr>
          <p:spPr bwMode="auto">
            <a:xfrm>
              <a:off x="5468940" y="2400213"/>
              <a:ext cx="1928826" cy="1571636"/>
            </a:xfrm>
            <a:prstGeom prst="hexagon">
              <a:avLst>
                <a:gd name="adj" fmla="val 28657"/>
                <a:gd name="vf" fmla="val 115470"/>
              </a:avLst>
            </a:prstGeom>
            <a:solidFill>
              <a:srgbClr val="984B99">
                <a:alpha val="7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81646" tIns="58426" rIns="81646" bIns="40823" anchor="ctr"/>
            <a:lstStyle/>
            <a:p>
              <a:pPr algn="ctr">
                <a:tabLst>
                  <a:tab pos="656722" algn="l"/>
                  <a:tab pos="1313444" algn="l"/>
                </a:tabLst>
              </a:pPr>
              <a:endParaRPr lang="en-US" sz="1996" dirty="0">
                <a:solidFill>
                  <a:srgbClr val="FFFFFF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392529" y="2659131"/>
              <a:ext cx="2143140" cy="1209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177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พัฒนา</a:t>
              </a:r>
            </a:p>
            <a:p>
              <a:pPr algn="ctr"/>
              <a:r>
                <a:rPr lang="th-TH" sz="2177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ระบบ</a:t>
              </a:r>
            </a:p>
            <a:p>
              <a:pPr algn="ctr"/>
              <a:r>
                <a:rPr lang="th-TH" sz="2177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บริการ</a:t>
              </a:r>
            </a:p>
          </p:txBody>
        </p:sp>
        <p:sp>
          <p:nvSpPr>
            <p:cNvPr id="21" name="AutoShape 4"/>
            <p:cNvSpPr>
              <a:spLocks noChangeArrowheads="1"/>
            </p:cNvSpPr>
            <p:nvPr/>
          </p:nvSpPr>
          <p:spPr bwMode="auto">
            <a:xfrm>
              <a:off x="2419408" y="4038755"/>
              <a:ext cx="1928826" cy="1571636"/>
            </a:xfrm>
            <a:prstGeom prst="hexagon">
              <a:avLst>
                <a:gd name="adj" fmla="val 28657"/>
                <a:gd name="vf" fmla="val 115470"/>
              </a:avLst>
            </a:prstGeom>
            <a:solidFill>
              <a:srgbClr val="984B99">
                <a:alpha val="7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81646" tIns="58426" rIns="81646" bIns="40823" anchor="ctr"/>
            <a:lstStyle/>
            <a:p>
              <a:pPr algn="ctr">
                <a:tabLst>
                  <a:tab pos="656722" algn="l"/>
                  <a:tab pos="1313444" algn="l"/>
                </a:tabLst>
              </a:pPr>
              <a:endParaRPr lang="en-US" sz="1996" dirty="0">
                <a:solidFill>
                  <a:srgbClr val="FFFFFF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76532" y="4351341"/>
              <a:ext cx="2143140" cy="650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177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สนับสนุนสื่อ/</a:t>
              </a:r>
              <a:endParaRPr lang="th-TH" sz="2177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r>
                <a:rPr lang="th-TH" sz="2177" b="1" dirty="0" err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ปชส.</a:t>
              </a:r>
              <a:endParaRPr lang="en-US" sz="2177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3" name="AutoShape 4"/>
            <p:cNvSpPr>
              <a:spLocks noChangeArrowheads="1"/>
            </p:cNvSpPr>
            <p:nvPr/>
          </p:nvSpPr>
          <p:spPr bwMode="auto">
            <a:xfrm>
              <a:off x="2423940" y="2373379"/>
              <a:ext cx="1928826" cy="1571636"/>
            </a:xfrm>
            <a:prstGeom prst="hexagon">
              <a:avLst>
                <a:gd name="adj" fmla="val 28657"/>
                <a:gd name="vf" fmla="val 115470"/>
              </a:avLst>
            </a:prstGeom>
            <a:solidFill>
              <a:srgbClr val="984B99">
                <a:alpha val="7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81646" tIns="58426" rIns="81646" bIns="40823" anchor="ctr"/>
            <a:lstStyle/>
            <a:p>
              <a:pPr algn="ctr">
                <a:tabLst>
                  <a:tab pos="656722" algn="l"/>
                  <a:tab pos="1313444" algn="l"/>
                </a:tabLst>
              </a:pPr>
              <a:endParaRPr lang="en-US" sz="1996" dirty="0">
                <a:solidFill>
                  <a:srgbClr val="FFFF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281064" y="2685965"/>
              <a:ext cx="2143140" cy="1209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177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พัฒนาระบบ</a:t>
              </a:r>
            </a:p>
            <a:p>
              <a:pPr algn="ctr"/>
              <a:r>
                <a:rPr lang="th-TH" sz="2177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กำกับ</a:t>
              </a:r>
            </a:p>
            <a:p>
              <a:pPr algn="ctr"/>
              <a:r>
                <a:rPr lang="th-TH" sz="2177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ติดตาม</a:t>
              </a:r>
              <a:endParaRPr lang="en-US" sz="2177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34" name="คำบรรยายภาพแบบเส้น 3 (แถบเน้น) 33"/>
          <p:cNvSpPr/>
          <p:nvPr/>
        </p:nvSpPr>
        <p:spPr bwMode="auto">
          <a:xfrm>
            <a:off x="8658448" y="715830"/>
            <a:ext cx="3564399" cy="1332869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42187"/>
              <a:gd name="adj8" fmla="val -3471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53" tIns="41476" rIns="82953" bIns="41476" numCol="1" rtlCol="0" anchor="t" anchorCtr="0" compatLnSpc="1">
            <a:prstTxWarp prst="textNoShape">
              <a:avLst/>
            </a:prstTxWarp>
          </a:bodyPr>
          <a:lstStyle/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-ประเมินรับรองมาตรฐาน รพ.</a:t>
            </a: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-ประชุมเพื่อจัดระ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ดับ รพ. </a:t>
            </a: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Node) </a:t>
            </a: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เพื่อเพิ่มศักยภาพที่เหมาะสม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Char char="-"/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พัฒนาระบบ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Fast 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tract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คำบรรยายภาพแบบเส้น 2 (ไม่มีเส้นขอบ) 34"/>
          <p:cNvSpPr/>
          <p:nvPr/>
        </p:nvSpPr>
        <p:spPr bwMode="auto">
          <a:xfrm>
            <a:off x="7639529" y="6196299"/>
            <a:ext cx="4504970" cy="625260"/>
          </a:xfrm>
          <a:prstGeom prst="callout2">
            <a:avLst>
              <a:gd name="adj1" fmla="val 54658"/>
              <a:gd name="adj2" fmla="val -5081"/>
              <a:gd name="adj3" fmla="val 56902"/>
              <a:gd name="adj4" fmla="val -16667"/>
              <a:gd name="adj5" fmla="val -37764"/>
              <a:gd name="adj6" fmla="val -2696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53" tIns="41476" rIns="82953" bIns="41476" numCol="1" rtlCol="0" anchor="t" anchorCtr="0" compatLnSpc="1">
            <a:prstTxWarp prst="textNoShape">
              <a:avLst/>
            </a:prstTxWarp>
          </a:bodyPr>
          <a:lstStyle/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-ระบบ</a:t>
            </a:r>
            <a:r>
              <a:rPr lang="th-TH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สนับสนุน ยา </a:t>
            </a:r>
            <a:r>
              <a:rPr lang="en-US" sz="1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Nalador</a:t>
            </a:r>
            <a:r>
              <a:rPr lang="th-TH" sz="1400" b="1" spc="-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สำหรับ</a:t>
            </a:r>
            <a:r>
              <a:rPr lang="th-TH" sz="1400" b="1" spc="-100" baseline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400" b="1" spc="-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400" b="1" spc="-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รพ.</a:t>
            </a:r>
            <a:r>
              <a:rPr lang="th-TH" sz="1400" b="1" spc="-100" baseline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ระดับ </a:t>
            </a:r>
            <a:r>
              <a:rPr lang="en-US" sz="1400" b="1" spc="-100" baseline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S/ F1/ F2/  M1 /M2/  </a:t>
            </a:r>
            <a:r>
              <a:rPr lang="th-TH" sz="1400" b="1" spc="-100" baseline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ทั้ง </a:t>
            </a:r>
            <a:r>
              <a:rPr lang="en-US" sz="1400" b="1" spc="-100" baseline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</a:t>
            </a:r>
            <a:r>
              <a:rPr lang="th-TH" sz="1400" b="1" spc="-100" baseline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จังหวัด</a:t>
            </a:r>
            <a:r>
              <a:rPr lang="th-TH" sz="1400" b="1" spc="-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400" b="1" spc="-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เพื่อแก้ปัญหาการตกเลือดหลังคลอด</a:t>
            </a:r>
            <a:endParaRPr lang="en-US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endParaRPr lang="th-TH" sz="1633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คำบรรยายภาพแบบเส้น 3 (แถบเน้น) 35"/>
          <p:cNvSpPr/>
          <p:nvPr/>
        </p:nvSpPr>
        <p:spPr bwMode="auto">
          <a:xfrm>
            <a:off x="129949" y="650324"/>
            <a:ext cx="3477547" cy="1239026"/>
          </a:xfrm>
          <a:prstGeom prst="accentCallout3">
            <a:avLst>
              <a:gd name="adj1" fmla="val 16148"/>
              <a:gd name="adj2" fmla="val 105192"/>
              <a:gd name="adj3" fmla="val 67276"/>
              <a:gd name="adj4" fmla="val 99716"/>
              <a:gd name="adj5" fmla="val 94796"/>
              <a:gd name="adj6" fmla="val 113886"/>
              <a:gd name="adj7" fmla="val 144181"/>
              <a:gd name="adj8" fmla="val 104625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53" tIns="41476" rIns="82953" bIns="41476" numCol="1" rtlCol="0" anchor="t" anchorCtr="0" compatLnSpc="1">
            <a:prstTxWarp prst="textNoShape">
              <a:avLst/>
            </a:prstTxWarp>
          </a:bodyPr>
          <a:lstStyle/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MCH 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Board </a:t>
            </a: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เขต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บูรณา</a:t>
            </a: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</a:t>
            </a: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กับ 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Service plan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Char char="-"/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ระบบฐานข้อมูล ก.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2- plus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Char char="-"/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ระบบติดตามแบบพี่เยี่ยมน้อง</a:t>
            </a:r>
          </a:p>
        </p:txBody>
      </p:sp>
      <p:sp>
        <p:nvSpPr>
          <p:cNvPr id="37" name="คำบรรยายภาพแบบเส้น 2 (ไม่มีเส้นขอบ) 36"/>
          <p:cNvSpPr/>
          <p:nvPr/>
        </p:nvSpPr>
        <p:spPr bwMode="auto">
          <a:xfrm>
            <a:off x="49847" y="4806883"/>
            <a:ext cx="2828800" cy="2051117"/>
          </a:xfrm>
          <a:prstGeom prst="callout2">
            <a:avLst>
              <a:gd name="adj1" fmla="val 70268"/>
              <a:gd name="adj2" fmla="val 102558"/>
              <a:gd name="adj3" fmla="val 72512"/>
              <a:gd name="adj4" fmla="val 113133"/>
              <a:gd name="adj5" fmla="val 7018"/>
              <a:gd name="adj6" fmla="val 11716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53" tIns="41476" rIns="82953" bIns="41476" numCol="1" rtlCol="0" anchor="t" anchorCtr="0" compatLnSpc="1">
            <a:prstTxWarp prst="textNoShape">
              <a:avLst/>
            </a:prstTxWarp>
          </a:bodyPr>
          <a:lstStyle/>
          <a:p>
            <a:r>
              <a:rPr lang="th-TH" sz="1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สนับสนุน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สื่อ/ภาพพลิก โปสเตอร์ </a:t>
            </a:r>
            <a:endParaRPr lang="en-US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High 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risk alert 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สำหรับ </a:t>
            </a:r>
            <a:r>
              <a:rPr lang="en-US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ANC clinic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Tx/>
              <a:buChar char="-"/>
            </a:pPr>
            <a:r>
              <a:rPr lang="th-TH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สปอตป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ระชาสัมพันธ์  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ANC 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เร็ว </a:t>
            </a: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</a:t>
            </a:r>
          </a:p>
          <a:p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นับลูกดิ้น   </a:t>
            </a:r>
          </a:p>
          <a:p>
            <a:pPr>
              <a:buFontTx/>
              <a:buNone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-อาการ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ที่ต้องมาพบแพทย์ก่อนนัด  </a:t>
            </a: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</a:p>
          <a:p>
            <a:pPr>
              <a:buFontTx/>
              <a:buNone/>
            </a:pP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การทำงานเชิงรุกในชุมชน </a:t>
            </a:r>
          </a:p>
          <a:p>
            <a:pPr>
              <a:buFontTx/>
              <a:buNone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จำนวน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ทั้งหมด 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899 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ชุด </a:t>
            </a:r>
            <a:endParaRPr lang="th-TH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Tx/>
              <a:buNone/>
            </a:pP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(รวม รพ.สต.ทุกแห่งในเขตฯ 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กล่องข้อความ 26"/>
          <p:cNvSpPr txBox="1"/>
          <p:nvPr/>
        </p:nvSpPr>
        <p:spPr>
          <a:xfrm>
            <a:off x="0" y="10603"/>
            <a:ext cx="12191999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ทบทวนกระบวนการดำเนินงานที่ผ่านมาของ </a:t>
            </a:r>
            <a:r>
              <a:rPr 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MCH board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ระดับเขต</a:t>
            </a:r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TextBox 12"/>
          <p:cNvSpPr txBox="1"/>
          <p:nvPr/>
        </p:nvSpPr>
        <p:spPr>
          <a:xfrm>
            <a:off x="5213827" y="3297678"/>
            <a:ext cx="18935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ปรับ</a:t>
            </a: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MCH board </a:t>
            </a:r>
            <a:r>
              <a:rPr lang="th-TH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ระดับเขต </a:t>
            </a: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+ Service plan </a:t>
            </a:r>
            <a:r>
              <a:rPr lang="th-TH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สูติ ฯ</a:t>
            </a:r>
          </a:p>
          <a:p>
            <a:pPr algn="ctr"/>
            <a:r>
              <a:rPr lang="th-TH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เมื่อ ปี </a:t>
            </a: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2556 </a:t>
            </a:r>
            <a:endParaRPr 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ลูกศรลง 1"/>
          <p:cNvSpPr/>
          <p:nvPr/>
        </p:nvSpPr>
        <p:spPr>
          <a:xfrm>
            <a:off x="5724582" y="2518631"/>
            <a:ext cx="1000750" cy="729130"/>
          </a:xfrm>
          <a:prstGeom prst="downArrow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คำบรรยายภาพแบบเส้น 2 (ไม่มีเส้นขอบ) 37"/>
          <p:cNvSpPr/>
          <p:nvPr/>
        </p:nvSpPr>
        <p:spPr bwMode="auto">
          <a:xfrm>
            <a:off x="10354315" y="3479470"/>
            <a:ext cx="1861434" cy="2327564"/>
          </a:xfrm>
          <a:prstGeom prst="callout2">
            <a:avLst>
              <a:gd name="adj1" fmla="val 54658"/>
              <a:gd name="adj2" fmla="val -5081"/>
              <a:gd name="adj3" fmla="val 56902"/>
              <a:gd name="adj4" fmla="val -16667"/>
              <a:gd name="adj5" fmla="val 62581"/>
              <a:gd name="adj6" fmla="val -48271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53" tIns="41476" rIns="82953" bIns="41476" numCol="1" rtlCol="0" anchor="t" anchorCtr="0" compatLnSpc="1">
            <a:prstTxWarp prst="textNoShape">
              <a:avLst/>
            </a:prstTxWarp>
          </a:bodyPr>
          <a:lstStyle/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-ประชุมวิชาการ</a:t>
            </a: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MCH 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ทุกปี</a:t>
            </a: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MM conference</a:t>
            </a: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en-US" alt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Training  </a:t>
            </a:r>
            <a:r>
              <a:rPr lang="th-TH" alt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การทำ</a:t>
            </a:r>
            <a:endParaRPr lang="en-US" altLang="th-TH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Amniocentesis </a:t>
            </a: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ฝึกทักษะพยาบาล</a:t>
            </a: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ห้องคลอด</a:t>
            </a:r>
          </a:p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-ฝึกทักษะ </a:t>
            </a: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U/S 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สำหรับแพทย์/พยาบาล</a:t>
            </a:r>
            <a:endParaRPr lang="th-TH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97322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12075089" cy="56308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h-TH" sz="4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แผนปีงบฯ </a:t>
            </a:r>
            <a:r>
              <a:rPr lang="en-US" sz="4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2558 </a:t>
            </a:r>
            <a:r>
              <a:rPr lang="th-TH" sz="4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ที่กำลังดำเนินการ</a:t>
            </a:r>
            <a:endParaRPr lang="th-TH" sz="4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171277313"/>
              </p:ext>
            </p:extLst>
          </p:nvPr>
        </p:nvGraphicFramePr>
        <p:xfrm>
          <a:off x="116911" y="1616026"/>
          <a:ext cx="12075089" cy="425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22834"/>
                <a:gridCol w="2452255"/>
              </a:tblGrid>
              <a:tr h="329972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rgbClr val="7030A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โครงการ/กิจกรรม</a:t>
                      </a:r>
                      <a:endParaRPr lang="th-TH" sz="2800" dirty="0">
                        <a:solidFill>
                          <a:srgbClr val="7030A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953" marR="82953" marT="41476" marB="4147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rgbClr val="7030A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ระยะเวลา</a:t>
                      </a:r>
                      <a:endParaRPr lang="th-TH" sz="2800" dirty="0">
                        <a:solidFill>
                          <a:srgbClr val="7030A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953" marR="82953" marT="41476" marB="4147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997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ประชุมวิชาการ</a:t>
                      </a: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MCH </a:t>
                      </a: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ระดับเขต </a:t>
                      </a:r>
                      <a:r>
                        <a:rPr lang="en-US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28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 </a:t>
                      </a:r>
                      <a:r>
                        <a:rPr lang="th-TH" sz="2800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รพ.สปส.</a:t>
                      </a:r>
                      <a:r>
                        <a:rPr lang="en-US" sz="28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+ </a:t>
                      </a:r>
                      <a:r>
                        <a:rPr lang="th-TH" sz="28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ศอ.7</a:t>
                      </a:r>
                    </a:p>
                    <a:p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(มอบโล่รางวัลเพื่อเชิดชูเกียรติ)</a:t>
                      </a:r>
                      <a:endParaRPr lang="th-TH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953" marR="82953" marT="41476" marB="4147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27-29 </a:t>
                      </a:r>
                      <a:r>
                        <a:rPr lang="th-TH" sz="2800" kern="1200" dirty="0" err="1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พค</a:t>
                      </a:r>
                      <a:r>
                        <a:rPr lang="th-TH" sz="28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2558</a:t>
                      </a:r>
                    </a:p>
                  </a:txBody>
                  <a:tcPr marL="82953" marR="82953" marT="41476" marB="41476"/>
                </a:tc>
              </a:tr>
              <a:tr h="32997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ประชุม </a:t>
                      </a:r>
                      <a:r>
                        <a:rPr lang="en-US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MCH board </a:t>
                      </a: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ระดับเขต </a:t>
                      </a:r>
                      <a:r>
                        <a:rPr lang="en-US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</a:t>
                      </a: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ครั้ง/ปี  จัดทำ</a:t>
                      </a: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CPG </a:t>
                      </a: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</a:t>
                      </a:r>
                      <a:r>
                        <a:rPr lang="en-US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r>
                        <a:rPr lang="en-US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เหมาะสม และ การ</a:t>
                      </a: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พัฒนา</a:t>
                      </a: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Node</a:t>
                      </a: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(โดย ศอ.7 เป็นแกน</a:t>
                      </a:r>
                      <a:r>
                        <a:rPr lang="en-US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+</a:t>
                      </a:r>
                      <a:r>
                        <a:rPr lang="th-TH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MCH board </a:t>
                      </a:r>
                      <a:r>
                        <a:rPr lang="th-TH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เขต</a:t>
                      </a:r>
                      <a:r>
                        <a:rPr lang="en-US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12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953" marR="82953" marT="41476" marB="4147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kern="1200" dirty="0" err="1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พค</a:t>
                      </a:r>
                      <a:r>
                        <a:rPr lang="th-TH" sz="28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th-TH" sz="2800" kern="1200" dirty="0" err="1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มิย</a:t>
                      </a:r>
                      <a:r>
                        <a:rPr lang="th-TH" sz="2800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28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</a:t>
                      </a:r>
                      <a:r>
                        <a:rPr lang="th-TH" sz="2800" kern="1200" dirty="0" err="1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สค</a:t>
                      </a:r>
                      <a:r>
                        <a:rPr lang="th-TH" sz="28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th-TH" sz="2800" kern="1200" dirty="0" err="1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กย</a:t>
                      </a:r>
                      <a:r>
                        <a:rPr lang="th-TH" sz="28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2558</a:t>
                      </a:r>
                    </a:p>
                  </a:txBody>
                  <a:tcPr marL="82953" marR="82953" marT="41476" marB="41476"/>
                </a:tc>
              </a:tr>
              <a:tr h="32997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สุ่มประเมินมาตรฐาน/พี่เยี่ยมน้อง/ประกวด</a:t>
                      </a: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MCH board </a:t>
                      </a: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ดีเด่น</a:t>
                      </a:r>
                      <a:endParaRPr lang="en-US" sz="28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ระดับจังหวัด</a:t>
                      </a:r>
                      <a:r>
                        <a:rPr lang="en-US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2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(โดย ศอ.7 เป็นแกน</a:t>
                      </a:r>
                      <a:r>
                        <a:rPr lang="en-US" sz="2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+MCH board</a:t>
                      </a:r>
                      <a:r>
                        <a:rPr lang="th-TH" sz="2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เขต</a:t>
                      </a:r>
                      <a:r>
                        <a:rPr lang="en-US" sz="2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953" marR="82953" marT="41476" marB="4147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kern="1200" dirty="0" err="1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มิย</a:t>
                      </a:r>
                      <a:r>
                        <a:rPr lang="th-TH" sz="28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th-TH" sz="2800" kern="1200" dirty="0" err="1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กค</a:t>
                      </a:r>
                      <a:r>
                        <a:rPr lang="th-TH" sz="28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2558</a:t>
                      </a:r>
                    </a:p>
                  </a:txBody>
                  <a:tcPr marL="82953" marR="82953" marT="41476" marB="41476"/>
                </a:tc>
              </a:tr>
              <a:tr h="496975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</a:t>
                      </a: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ถอดบทเรียน</a:t>
                      </a: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การดำเนินงานของ </a:t>
                      </a:r>
                      <a:r>
                        <a:rPr lang="en-US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MCH board </a:t>
                      </a: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ดีเด่นระดับ </a:t>
                      </a:r>
                    </a:p>
                    <a:p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จังหวัด</a:t>
                      </a:r>
                      <a:r>
                        <a:rPr lang="en-US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2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(โดย ศอ.7 เป็นแกน</a:t>
                      </a:r>
                      <a:r>
                        <a:rPr lang="en-US" sz="2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+MCH board</a:t>
                      </a:r>
                      <a:r>
                        <a:rPr lang="th-TH" sz="2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เขต</a:t>
                      </a:r>
                      <a:r>
                        <a:rPr lang="en-US" sz="2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953" marR="82953" marT="41476" marB="4147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สค</a:t>
                      </a: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th-TH" sz="28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กย</a:t>
                      </a: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en-US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2558</a:t>
                      </a:r>
                      <a:endParaRPr lang="th-TH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2953" marR="82953" marT="41476" marB="41476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2294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 cstate="print"/>
          <a:srcRect l="25853" t="11971" r="10788" b="16490"/>
          <a:stretch/>
        </p:blipFill>
        <p:spPr>
          <a:xfrm>
            <a:off x="618978" y="590841"/>
            <a:ext cx="11000936" cy="5990067"/>
          </a:xfrm>
          <a:prstGeom prst="rect">
            <a:avLst/>
          </a:prstGeom>
        </p:spPr>
      </p:pic>
      <p:sp>
        <p:nvSpPr>
          <p:cNvPr id="3" name="กล่องข้อความ 2"/>
          <p:cNvSpPr txBox="1"/>
          <p:nvPr/>
        </p:nvSpPr>
        <p:spPr>
          <a:xfrm>
            <a:off x="253218" y="11350"/>
            <a:ext cx="11633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</a:t>
            </a:r>
            <a:r>
              <a:rPr lang="th-TH" b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พัฒนาตาม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แผน </a:t>
            </a: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Service plan 2558-2560</a:t>
            </a:r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71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1" descr="อบอ่น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8132618" y="177078"/>
            <a:ext cx="3616038" cy="296790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96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สวัสดี</a:t>
            </a:r>
            <a:r>
              <a:rPr lang="th-TH" sz="48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ค่ะ</a:t>
            </a:r>
            <a:endParaRPr lang="fr-CA" sz="32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5604" name="Picture 5" descr="logo hpc7 ไม่มีขอบขาว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83267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itle Placeholder 1"/>
          <p:cNvSpPr>
            <a:spLocks/>
          </p:cNvSpPr>
          <p:nvPr/>
        </p:nvSpPr>
        <p:spPr bwMode="auto">
          <a:xfrm>
            <a:off x="1501873" y="208540"/>
            <a:ext cx="307012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th-TH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ศูนย์อนามัยที่ </a:t>
            </a:r>
            <a:r>
              <a:rPr lang="th-TH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 </a:t>
            </a:r>
            <a:r>
              <a:rPr lang="th-TH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อุบลราชธานี</a:t>
            </a:r>
            <a:endParaRPr lang="en-US" sz="2000" b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7440085" y="5300663"/>
            <a:ext cx="1466849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th-TH" sz="1800">
              <a:cs typeface="Cordia New" pitchFamily="34" charset="-34"/>
            </a:endParaRPr>
          </a:p>
        </p:txBody>
      </p:sp>
      <p:sp>
        <p:nvSpPr>
          <p:cNvPr id="25607" name="Text Box 13"/>
          <p:cNvSpPr txBox="1">
            <a:spLocks noChangeArrowheads="1"/>
          </p:cNvSpPr>
          <p:nvPr/>
        </p:nvSpPr>
        <p:spPr bwMode="auto">
          <a:xfrm>
            <a:off x="0" y="4149726"/>
            <a:ext cx="1102784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/>
          </a:p>
          <a:p>
            <a:pPr>
              <a:spcBef>
                <a:spcPct val="50000"/>
              </a:spcBef>
            </a:pPr>
            <a:endParaRPr lang="th-TH" sz="1800"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รูปภาพ 15" descr="Cluster1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49" y="531026"/>
            <a:ext cx="4833983" cy="632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กากบาท 18"/>
          <p:cNvSpPr/>
          <p:nvPr/>
        </p:nvSpPr>
        <p:spPr>
          <a:xfrm>
            <a:off x="2952728" y="5000636"/>
            <a:ext cx="214314" cy="214314"/>
          </a:xfrm>
          <a:prstGeom prst="plus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cs typeface="Tahoma" pitchFamily="34" charset="0"/>
            </a:endParaRPr>
          </a:p>
        </p:txBody>
      </p:sp>
      <p:sp>
        <p:nvSpPr>
          <p:cNvPr id="20" name="กากบาท 19"/>
          <p:cNvSpPr/>
          <p:nvPr/>
        </p:nvSpPr>
        <p:spPr>
          <a:xfrm>
            <a:off x="2595538" y="3357562"/>
            <a:ext cx="214314" cy="214314"/>
          </a:xfrm>
          <a:prstGeom prst="plus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cs typeface="Tahoma" pitchFamily="34" charset="0"/>
            </a:endParaRPr>
          </a:p>
        </p:txBody>
      </p:sp>
      <p:sp>
        <p:nvSpPr>
          <p:cNvPr id="21" name="กากบาท 20"/>
          <p:cNvSpPr/>
          <p:nvPr/>
        </p:nvSpPr>
        <p:spPr>
          <a:xfrm>
            <a:off x="3524232" y="3000372"/>
            <a:ext cx="214314" cy="214314"/>
          </a:xfrm>
          <a:prstGeom prst="plus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cs typeface="Tahoma" pitchFamily="34" charset="0"/>
            </a:endParaRPr>
          </a:p>
        </p:txBody>
      </p:sp>
      <p:sp>
        <p:nvSpPr>
          <p:cNvPr id="22" name="กากบาท 21"/>
          <p:cNvSpPr/>
          <p:nvPr/>
        </p:nvSpPr>
        <p:spPr>
          <a:xfrm>
            <a:off x="3167042" y="1571612"/>
            <a:ext cx="214314" cy="214314"/>
          </a:xfrm>
          <a:prstGeom prst="plus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cs typeface="Tahoma" pitchFamily="34" charset="0"/>
            </a:endParaRPr>
          </a:p>
        </p:txBody>
      </p:sp>
      <p:sp>
        <p:nvSpPr>
          <p:cNvPr id="23" name="กากบาท 22"/>
          <p:cNvSpPr/>
          <p:nvPr/>
        </p:nvSpPr>
        <p:spPr>
          <a:xfrm>
            <a:off x="4238612" y="3929066"/>
            <a:ext cx="214314" cy="214314"/>
          </a:xfrm>
          <a:prstGeom prst="plus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cs typeface="Tahoma" pitchFamily="34" charset="0"/>
            </a:endParaRPr>
          </a:p>
        </p:txBody>
      </p:sp>
      <p:graphicFrame>
        <p:nvGraphicFramePr>
          <p:cNvPr id="29" name="ตาราง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8435497"/>
              </p:ext>
            </p:extLst>
          </p:nvPr>
        </p:nvGraphicFramePr>
        <p:xfrm>
          <a:off x="5751430" y="666873"/>
          <a:ext cx="5791386" cy="6090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93"/>
                <a:gridCol w="2895693"/>
              </a:tblGrid>
              <a:tr h="609018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609018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รพ.ระดับ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09018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รพ.ระดับ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 </a:t>
                      </a:r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09018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รพ.ระดับ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M1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</a:t>
                      </a:r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090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รพ.ระดับ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M2</a:t>
                      </a:r>
                      <a:endParaRPr lang="th-TH" sz="24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090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รพ.ระดับ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F1-3</a:t>
                      </a:r>
                      <a:endParaRPr lang="th-TH" sz="24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56 </a:t>
                      </a:r>
                      <a:r>
                        <a:rPr lang="en-US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0901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P1-2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866</a:t>
                      </a:r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แห่ง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09018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ประชากร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4,557,934 </a:t>
                      </a:r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คน</a:t>
                      </a:r>
                      <a:endParaRPr lang="th-TH" sz="24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09018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เตียง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6,087</a:t>
                      </a:r>
                      <a:endParaRPr lang="th-TH" sz="2400" b="0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609018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ปชก</a:t>
                      </a:r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เตียง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749</a:t>
                      </a:r>
                      <a:endParaRPr lang="th-TH" sz="2400" b="0" i="0" u="none" strike="noStrike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" name="สี่เหลี่ยมผืนผ้า 1"/>
          <p:cNvSpPr/>
          <p:nvPr/>
        </p:nvSpPr>
        <p:spPr>
          <a:xfrm>
            <a:off x="0" y="-6121"/>
            <a:ext cx="12192000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742950" indent="-742950">
              <a:buAutoNum type="arabicPeriod" startAt="2"/>
            </a:pP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ข้อมูลทั่วไป/สถานการณ์งาน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อนามัยแม่และเด็ก </a:t>
            </a: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เขตสุขภาพที่ </a:t>
            </a:r>
            <a:r>
              <a:rPr 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th-TH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62493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"/>
            <a:ext cx="12192000" cy="997529"/>
          </a:xfrm>
          <a:ln cap="rnd">
            <a:noFill/>
            <a:round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defRPr/>
            </a:pPr>
            <a:r>
              <a:rPr lang="th-TH" sz="3200" b="1" dirty="0" smtClean="0"/>
              <a:t/>
            </a:r>
            <a:br>
              <a:rPr lang="th-TH" sz="3200" b="1" dirty="0" smtClean="0"/>
            </a:b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</a:t>
            </a:r>
            <a:r>
              <a:rPr lang="th-TH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ประชากรและ</a:t>
            </a: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จำนวนสูติ</a:t>
            </a:r>
            <a:r>
              <a:rPr lang="th-TH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แพทย์/กุมาร</a:t>
            </a: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แพทย์</a:t>
            </a:r>
            <a:r>
              <a:rPr lang="th-TH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ของโรงพยาบาลใน</a:t>
            </a: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เขตสุขภาพที่ </a:t>
            </a:r>
            <a:r>
              <a:rPr lang="en-US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r>
              <a:rPr lang="en-US" sz="3200" b="1" dirty="0"/>
              <a:t/>
            </a:r>
            <a:br>
              <a:rPr lang="en-US" sz="3200" b="1" dirty="0"/>
            </a:br>
            <a:endParaRPr lang="th-TH" sz="32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03554128"/>
              </p:ext>
            </p:extLst>
          </p:nvPr>
        </p:nvGraphicFramePr>
        <p:xfrm>
          <a:off x="5115212" y="1021282"/>
          <a:ext cx="7076788" cy="5931723"/>
        </p:xfrm>
        <a:graphic>
          <a:graphicData uri="http://schemas.openxmlformats.org/drawingml/2006/table">
            <a:tbl>
              <a:tblPr/>
              <a:tblGrid>
                <a:gridCol w="1938731"/>
                <a:gridCol w="1531917"/>
                <a:gridCol w="1425039"/>
                <a:gridCol w="1056904"/>
                <a:gridCol w="1124197"/>
              </a:tblGrid>
              <a:tr h="8440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จังหวัด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ข้อมูลประชากร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จน. รพ.ทั้งหมด/รพ.ที่มีสูติแพทย์</a:t>
                      </a:r>
                      <a:endParaRPr lang="th-TH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จำนวนบุคลากร (คน)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LilyUPC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268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คน)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th-TH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สูติแพทย์</a:t>
                      </a:r>
                      <a:endParaRPr kumimoji="0" lang="th-TH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กุมารแพทย์</a:t>
                      </a:r>
                      <a:endParaRPr kumimoji="0" lang="th-TH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726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อุบลราชธานี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1,836,523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</a:t>
                      </a:r>
                      <a:r>
                        <a:rPr lang="th-TH" sz="1800" b="0" dirty="0" smtClean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23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27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26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อำนาจเจริญ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374,698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7/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1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1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26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ศรีสะเกษ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1,462,028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21/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11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26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ยโสธร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540,383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9/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7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26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มุกดาหาร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344,302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7/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6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26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+mn-cs"/>
                        </a:rPr>
                        <a:t>รวม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4,557,934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70/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48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gsana New" pitchFamily="18" charset="-34"/>
                          <a:ea typeface="Batang" pitchFamily="18" charset="-127"/>
                          <a:cs typeface="+mn-cs"/>
                        </a:rPr>
                        <a:t>47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4" name="รูปภาพ 15" descr="Cluster1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7532"/>
            <a:ext cx="5118265" cy="593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5824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8908" y="47500"/>
            <a:ext cx="6246419" cy="1223159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ctr">
              <a:defRPr/>
            </a:pP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สถานการณ์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/ผลการดำเนินงาน </a:t>
            </a:r>
            <a:r>
              <a:rPr lang="en-US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MCH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ที่ผ่านมา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="" xmlns:p14="http://schemas.microsoft.com/office/powerpoint/2010/main" val="2067508446"/>
              </p:ext>
            </p:extLst>
          </p:nvPr>
        </p:nvGraphicFramePr>
        <p:xfrm>
          <a:off x="153616" y="1270659"/>
          <a:ext cx="4648200" cy="5492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กล่องข้อความ 2"/>
          <p:cNvSpPr txBox="1"/>
          <p:nvPr/>
        </p:nvSpPr>
        <p:spPr>
          <a:xfrm>
            <a:off x="249383" y="47500"/>
            <a:ext cx="4524498" cy="64633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รูปแบบการขับเคลื่อน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สี่เหลี่ยมผืนผ้า 5"/>
          <p:cNvSpPr/>
          <p:nvPr/>
        </p:nvSpPr>
        <p:spPr bwMode="auto">
          <a:xfrm>
            <a:off x="5818909" y="4372809"/>
            <a:ext cx="6246419" cy="22892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>
              <a:tabLst>
                <a:tab pos="457200" algn="l"/>
              </a:tabLst>
            </a:pPr>
            <a:r>
              <a:rPr lang="th-TH" sz="2000" b="1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ตัวชี้วัดผลลัพธ์</a:t>
            </a:r>
            <a:endParaRPr lang="en-US" sz="1000" b="1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0">
              <a:tabLst>
                <a:tab pos="457200" algn="l"/>
              </a:tabLst>
            </a:pPr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อัตราส่วนมารดา ไม่เกิน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 : 100,000 </a:t>
            </a:r>
            <a:endParaRPr lang="th-TH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0">
              <a:tabLst>
                <a:tab pos="457200" algn="l"/>
              </a:tabLst>
            </a:pP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การเกิดมีชีพ</a:t>
            </a:r>
          </a:p>
          <a:p>
            <a:pPr eaLnBrk="0">
              <a:tabLst>
                <a:tab pos="457200" algn="l"/>
              </a:tabLst>
            </a:pP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อัตราตกเลือดหลังคลอด  ไม่เกินร้อยละ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en-US" sz="1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0">
              <a:tabLst>
                <a:tab pos="457200" algn="l"/>
              </a:tabLst>
            </a:pP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3.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ลดจำนวนมารดาเสียชีวิตภาวะแทรกซ้อนที่</a:t>
            </a:r>
          </a:p>
          <a:p>
            <a:pPr eaLnBrk="0">
              <a:tabLst>
                <a:tab pos="457200" algn="l"/>
              </a:tabLst>
            </a:pP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ป้องกันได้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PPH/PIH  = 0 </a:t>
            </a:r>
            <a:endParaRPr lang="en-US" sz="1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0">
              <a:tabLst>
                <a:tab pos="457200" algn="l"/>
              </a:tabLst>
            </a:pP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.BA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ไม่เกิน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 : 1,000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การเกิดมีชีพ</a:t>
            </a:r>
            <a:endParaRPr lang="th-TH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818909" y="1319320"/>
            <a:ext cx="6246419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th-TH" sz="20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ตัวชี้วัดกระบวนการ</a:t>
            </a:r>
            <a:endParaRPr lang="en-US" sz="20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0" hangingPunct="0">
              <a:tabLst>
                <a:tab pos="457200" algn="l"/>
              </a:tabLst>
            </a:pP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รพ.มีมาตรฐานบริการฝากครรภ์ และบริการคลอด</a:t>
            </a:r>
          </a:p>
          <a:p>
            <a:pPr eaLnBrk="0" hangingPunct="0">
              <a:tabLst>
                <a:tab pos="457200" algn="l"/>
              </a:tabLst>
            </a:pP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คุณภาพ (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ANC/LR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คุณภาพ)ไม่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น้อยกว่าร้อยละ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70</a:t>
            </a:r>
          </a:p>
          <a:p>
            <a:pPr eaLnBrk="0" hangingPunct="0">
              <a:tabLst>
                <a:tab pos="457200" algn="l"/>
              </a:tabLst>
            </a:pP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2.Early 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ANC 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ไม่น้อยกว่าร้อยละ 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 </a:t>
            </a:r>
          </a:p>
          <a:p>
            <a:pPr eaLnBrk="0" hangingPunct="0">
              <a:tabLst>
                <a:tab pos="457200" algn="l"/>
              </a:tabLst>
            </a:pP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อัตราการฝากครรภ์ครบ 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ครั้งตามเกณฑ์ </a:t>
            </a:r>
          </a:p>
          <a:p>
            <a:pPr eaLnBrk="0" hangingPunct="0">
              <a:tabLst>
                <a:tab pos="457200" algn="l"/>
              </a:tabLst>
            </a:pP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มากกว่าร้อยละ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0" hangingPunct="0">
              <a:tabLst>
                <a:tab pos="457200" algn="l"/>
              </a:tabLst>
            </a:pP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อัตราการดูแลหญิงหลังคลอด 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ครั้ง</a:t>
            </a:r>
          </a:p>
          <a:p>
            <a:pPr eaLnBrk="0" hangingPunct="0">
              <a:tabLst>
                <a:tab pos="457200" algn="l"/>
              </a:tabLst>
            </a:pP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มากกว่า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ร้อยละ 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65</a:t>
            </a:r>
          </a:p>
          <a:p>
            <a:pPr eaLnBrk="0" hangingPunct="0">
              <a:tabLst>
                <a:tab pos="457200" algn="l"/>
              </a:tabLst>
            </a:pPr>
            <a:endParaRPr lang="th-TH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4773880" y="3051958"/>
            <a:ext cx="1045028" cy="1140032"/>
          </a:xfrm>
          <a:prstGeom prst="chevr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496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54824888"/>
              </p:ext>
            </p:extLst>
          </p:nvPr>
        </p:nvGraphicFramePr>
        <p:xfrm>
          <a:off x="5145024" y="1450848"/>
          <a:ext cx="7010400" cy="5494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6464"/>
                <a:gridCol w="1202435"/>
                <a:gridCol w="1402080"/>
                <a:gridCol w="1402080"/>
                <a:gridCol w="1577341"/>
              </a:tblGrid>
              <a:tr h="1370092">
                <a:tc>
                  <a:txBody>
                    <a:bodyPr/>
                    <a:lstStyle/>
                    <a:p>
                      <a:pPr algn="ctr"/>
                      <a:r>
                        <a:rPr lang="th-TH" sz="2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จังหวัด</a:t>
                      </a:r>
                    </a:p>
                    <a:p>
                      <a:endParaRPr lang="th-TH" sz="1800" b="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ที่มีบริการคลอดทั้งหมด</a:t>
                      </a:r>
                      <a:endParaRPr lang="th-TH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ที่มีบริการผ่าตัดคลอด/    ทำหมัน</a:t>
                      </a:r>
                      <a:endParaRPr lang="th-TH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ที่ผ่านเกณฑ์ห้องคลอดคุณภาพ</a:t>
                      </a:r>
                      <a:endParaRPr lang="th-TH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ที่ผ่านเกณฑ์คลินิกฝากครรภ์คุณภาพ</a:t>
                      </a:r>
                      <a:endParaRPr lang="th-TH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64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อุบลราชธานี</a:t>
                      </a:r>
                      <a:endParaRPr lang="en-US" sz="1800" b="0" dirty="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6/15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r>
                        <a:rPr lang="th-TH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54.5%</a:t>
                      </a:r>
                      <a:r>
                        <a:rPr lang="th-TH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r>
                        <a:rPr lang="th-TH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54.5%</a:t>
                      </a:r>
                      <a:r>
                        <a:rPr lang="th-TH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90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b="0" dirty="0" smtClean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ศรีสะ</a:t>
                      </a:r>
                      <a:r>
                        <a:rPr lang="th-TH" sz="1800" b="0" dirty="0" err="1" smtClean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เกษ</a:t>
                      </a:r>
                      <a:endParaRPr lang="en-US" sz="1800" b="0" dirty="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en-US" sz="1800" b="0" dirty="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5/12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 (60.0%)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 (60.0%)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64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b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อำนาจเจริญ</a:t>
                      </a:r>
                      <a:endParaRPr lang="en-US" sz="1800" b="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1/1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 (85.7%)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 (85.7%)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90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ยโสธร</a:t>
                      </a:r>
                      <a:endParaRPr lang="en-US" sz="1800" b="0" dirty="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2/6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 (100.0%)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 (100.0%)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67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มุกดาหาร</a:t>
                      </a:r>
                      <a:endParaRPr lang="en-US" sz="1800" b="0" dirty="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1/6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(57.1%)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(57.1%)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64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รวมทั้งเขต</a:t>
                      </a:r>
                      <a:endParaRPr lang="en-US" sz="1800" b="0" dirty="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en-US" sz="1800" b="0" dirty="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15/40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43 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66.1%)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43 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(66.1%)</a:t>
                      </a:r>
                      <a:endParaRPr lang="en-US" sz="18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4"/>
            <a:ext cx="12192000" cy="866896"/>
          </a:xfrm>
          <a:ln cap="rnd">
            <a:noFill/>
            <a:round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defRPr/>
            </a:pPr>
            <a:r>
              <a:rPr lang="th-TH" sz="3200" b="1" dirty="0" smtClean="0"/>
              <a:t/>
            </a:r>
            <a:br>
              <a:rPr lang="th-TH" sz="3200" b="1" dirty="0" smtClean="0"/>
            </a:b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ศักยภาพของ รพ.และการผ่านการรับรองมาตรฐาน</a:t>
            </a:r>
            <a:r>
              <a:rPr 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ANC/LR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คุณภา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</a:t>
            </a:r>
            <a:r>
              <a:rPr lang="en-US" sz="3200" b="1" dirty="0"/>
              <a:t/>
            </a:r>
            <a:br>
              <a:rPr lang="en-US" sz="3200" b="1" dirty="0"/>
            </a:br>
            <a:endParaRPr lang="th-TH" sz="3200" b="1" dirty="0"/>
          </a:p>
        </p:txBody>
      </p:sp>
      <p:pic>
        <p:nvPicPr>
          <p:cNvPr id="6" name="รูปภาพ 15" descr="Cluster1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7532"/>
            <a:ext cx="5118265" cy="586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54776300"/>
              </p:ext>
            </p:extLst>
          </p:nvPr>
        </p:nvGraphicFramePr>
        <p:xfrm>
          <a:off x="5118265" y="997532"/>
          <a:ext cx="7073735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3223"/>
                <a:gridCol w="5620512"/>
              </a:tblGrid>
              <a:tr h="370840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</a:t>
                      </a:r>
                      <a:r>
                        <a:rPr lang="th-TH" sz="271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โรงพยาบาล</a:t>
                      </a:r>
                      <a:endParaRPr lang="th-TH" sz="271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600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8161" y="-242888"/>
            <a:ext cx="7849589" cy="12239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2800" dirty="0">
                <a:solidFill>
                  <a:srgbClr val="000E43"/>
                </a:solidFill>
                <a:latin typeface="Tahoma" pitchFamily="34" charset="0"/>
                <a:cs typeface="Tahoma" pitchFamily="34" charset="0"/>
              </a:rPr>
              <a:t>การเข้าถึงบริการของหญิงตั้งครรภ์ </a:t>
            </a:r>
            <a:r>
              <a:rPr lang="th-TH" sz="2800" dirty="0" smtClean="0">
                <a:solidFill>
                  <a:srgbClr val="000E43"/>
                </a:solidFill>
                <a:latin typeface="Tahoma" pitchFamily="34" charset="0"/>
                <a:cs typeface="Tahoma" pitchFamily="34" charset="0"/>
              </a:rPr>
              <a:t>ปีงบฯ </a:t>
            </a:r>
            <a:r>
              <a:rPr lang="en-US" sz="2800" dirty="0">
                <a:solidFill>
                  <a:srgbClr val="000E43"/>
                </a:solidFill>
                <a:latin typeface="Tahoma" pitchFamily="34" charset="0"/>
                <a:cs typeface="Tahoma" pitchFamily="34" charset="0"/>
              </a:rPr>
              <a:t>2552-2557</a:t>
            </a:r>
            <a:endParaRPr lang="th-TH" sz="2000" dirty="0">
              <a:solidFill>
                <a:srgbClr val="000E43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195574279"/>
              </p:ext>
            </p:extLst>
          </p:nvPr>
        </p:nvGraphicFramePr>
        <p:xfrm>
          <a:off x="608940" y="815975"/>
          <a:ext cx="10116210" cy="5652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10" name="Text Box 52"/>
          <p:cNvSpPr txBox="1">
            <a:spLocks noChangeArrowheads="1"/>
          </p:cNvSpPr>
          <p:nvPr/>
        </p:nvSpPr>
        <p:spPr bwMode="auto">
          <a:xfrm>
            <a:off x="911226" y="476251"/>
            <a:ext cx="5762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th-TH" sz="2000" dirty="0"/>
              <a:t>%</a:t>
            </a:r>
            <a:endParaRPr lang="th-TH" altLang="th-TH" sz="2000" dirty="0"/>
          </a:p>
        </p:txBody>
      </p:sp>
    </p:spTree>
    <p:extLst>
      <p:ext uri="{BB962C8B-B14F-4D97-AF65-F5344CB8AC3E}">
        <p14:creationId xmlns="" xmlns:p14="http://schemas.microsoft.com/office/powerpoint/2010/main" val="28333023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4"/>
          <p:cNvGraphicFramePr>
            <a:graphicFrameLocks/>
          </p:cNvGraphicFramePr>
          <p:nvPr/>
        </p:nvGraphicFramePr>
        <p:xfrm>
          <a:off x="1574801" y="1101726"/>
          <a:ext cx="9083675" cy="4879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831975" y="1"/>
            <a:ext cx="8821738" cy="151447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th-TH" sz="3600" b="1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การฝากครรภ์ครั้งแรกก่อน </a:t>
            </a:r>
            <a:r>
              <a:rPr lang="en-US" sz="3600" b="1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12 wks</a:t>
            </a:r>
            <a:r>
              <a:rPr lang="th-TH" sz="3600" b="1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h-TH" sz="3600" b="1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h-TH" sz="3600" b="1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แยกรายจังหวัดปีงบฯ </a:t>
            </a:r>
            <a:r>
              <a:rPr lang="en-US" sz="3600" b="1">
                <a:solidFill>
                  <a:srgbClr val="000E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2557</a:t>
            </a:r>
            <a:endParaRPr lang="th-TH" sz="4800" b="1">
              <a:solidFill>
                <a:srgbClr val="000E4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976563" y="5907089"/>
            <a:ext cx="2428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sz="2000" b="1" dirty="0">
                <a:latin typeface="Tahoma" panose="020B0604030504040204" pitchFamily="34" charset="0"/>
                <a:cs typeface="Tahoma" panose="020B0604030504040204" pitchFamily="34" charset="0"/>
              </a:rPr>
              <a:t>ที่มา </a:t>
            </a:r>
            <a:r>
              <a:rPr lang="en-US" altLang="th-TH" sz="2000" b="1" dirty="0"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altLang="th-TH" sz="2000" b="1" dirty="0">
                <a:latin typeface="Tahoma" panose="020B0604030504040204" pitchFamily="34" charset="0"/>
                <a:cs typeface="Tahoma" panose="020B0604030504040204" pitchFamily="34" charset="0"/>
              </a:rPr>
              <a:t>รายงาน ก-</a:t>
            </a:r>
            <a:r>
              <a:rPr lang="en-US" altLang="th-TH" sz="2000" b="1" dirty="0"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cxnSp>
        <p:nvCxnSpPr>
          <p:cNvPr id="6" name="ตัวเชื่อมต่อตรง 6"/>
          <p:cNvCxnSpPr/>
          <p:nvPr/>
        </p:nvCxnSpPr>
        <p:spPr>
          <a:xfrm flipV="1">
            <a:off x="2279651" y="3030538"/>
            <a:ext cx="8137525" cy="365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2" name="TextBox 7"/>
          <p:cNvSpPr txBox="1">
            <a:spLocks noChangeArrowheads="1"/>
          </p:cNvSpPr>
          <p:nvPr/>
        </p:nvSpPr>
        <p:spPr bwMode="auto">
          <a:xfrm>
            <a:off x="1703389" y="1125539"/>
            <a:ext cx="12969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sz="2000" b="1">
                <a:cs typeface="Tahoma" panose="020B0604030504040204" pitchFamily="34" charset="0"/>
              </a:rPr>
              <a:t>ร้อยละ</a:t>
            </a:r>
          </a:p>
        </p:txBody>
      </p:sp>
    </p:spTree>
    <p:extLst>
      <p:ext uri="{BB962C8B-B14F-4D97-AF65-F5344CB8AC3E}">
        <p14:creationId xmlns="" xmlns:p14="http://schemas.microsoft.com/office/powerpoint/2010/main" val="30926668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2724</Words>
  <Application>Microsoft Office PowerPoint</Application>
  <PresentationFormat>กำหนดเอง</PresentationFormat>
  <Paragraphs>703</Paragraphs>
  <Slides>32</Slides>
  <Notes>13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32</vt:i4>
      </vt:variant>
    </vt:vector>
  </HeadingPairs>
  <TitlesOfParts>
    <vt:vector size="33" baseType="lpstr">
      <vt:lpstr>ธีมของ Office</vt:lpstr>
      <vt:lpstr>ภาพนิ่ง 1</vt:lpstr>
      <vt:lpstr>ภาพนิ่ง 2</vt:lpstr>
      <vt:lpstr>ภาพนิ่ง 3</vt:lpstr>
      <vt:lpstr>ภาพนิ่ง 4</vt:lpstr>
      <vt:lpstr> จำนวนประชากรและจำนวนสูติแพทย์/กุมารแพทย์ ของโรงพยาบาลในเขตสุขภาพที่ 10 </vt:lpstr>
      <vt:lpstr>สถานการณ์/ผลการดำเนินงาน MCH ที่ผ่านมา</vt:lpstr>
      <vt:lpstr> ศักยภาพของ รพ.และการผ่านการรับรองมาตรฐาน ANC/LR คุณภาพ </vt:lpstr>
      <vt:lpstr>การเข้าถึงบริการของหญิงตั้งครรภ์ ปีงบฯ 2552-2557</vt:lpstr>
      <vt:lpstr>ภาพนิ่ง 9</vt:lpstr>
      <vt:lpstr>ภาพนิ่ง 10</vt:lpstr>
      <vt:lpstr>ภาพนิ่ง 11</vt:lpstr>
      <vt:lpstr>ร้อยละหญิงคลอด อายุต่ำกว่า 20 ปี แยกรายจังหวัด  ปีงบประมาณ 2557</vt:lpstr>
      <vt:lpstr>สถานการณ์การขาดออกซิเจนในทารกแรกเกิด     เขตบริการฯที่ 10  ปี 2552-2557</vt:lpstr>
      <vt:lpstr>ภาพนิ่ง 14</vt:lpstr>
      <vt:lpstr>ภาพนิ่ง 15</vt:lpstr>
      <vt:lpstr>อัตราส่วนการตายมารดา ปี 2552 - 2557</vt:lpstr>
      <vt:lpstr>อัตราส่วนการตายมารดา  รายจังหวัด ปี 2557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ข้อเสนอเพื่อการพัฒนา Node ของอุบลราชธานี</vt:lpstr>
      <vt:lpstr>ภาพนิ่ง 24</vt:lpstr>
      <vt:lpstr>ข้อเสนอเพื่อการพัฒนา Node ของศรีสะเกษ</vt:lpstr>
      <vt:lpstr>ข้อเสนอเพื่อการพัฒนา Node ของศรีสะเกษ (ต่อ)</vt:lpstr>
      <vt:lpstr>ภาพนิ่ง 27</vt:lpstr>
      <vt:lpstr>ภาพนิ่ง 28</vt:lpstr>
      <vt:lpstr>ภาพนิ่ง 29</vt:lpstr>
      <vt:lpstr>แผนปีงบฯ 2558 ที่กำลังดำเนินการ</vt:lpstr>
      <vt:lpstr>ภาพนิ่ง 31</vt:lpstr>
      <vt:lpstr>สวัสดีค่ะ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อานุภาพ แสนใจ</dc:creator>
  <cp:lastModifiedBy>นุ่น</cp:lastModifiedBy>
  <cp:revision>58</cp:revision>
  <dcterms:created xsi:type="dcterms:W3CDTF">2015-05-13T13:14:25Z</dcterms:created>
  <dcterms:modified xsi:type="dcterms:W3CDTF">2015-05-17T13:47:33Z</dcterms:modified>
</cp:coreProperties>
</file>