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diagrams/colors1.xml" ContentType="application/vnd.openxmlformats-officedocument.drawingml.diagramColors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4"/>
  </p:notesMasterIdLst>
  <p:sldIdLst>
    <p:sldId id="256" r:id="rId2"/>
    <p:sldId id="258" r:id="rId3"/>
    <p:sldId id="260" r:id="rId4"/>
    <p:sldId id="262" r:id="rId5"/>
    <p:sldId id="264" r:id="rId6"/>
    <p:sldId id="266" r:id="rId7"/>
    <p:sldId id="268" r:id="rId8"/>
    <p:sldId id="272" r:id="rId9"/>
    <p:sldId id="270" r:id="rId10"/>
    <p:sldId id="271" r:id="rId11"/>
    <p:sldId id="273" r:id="rId12"/>
    <p:sldId id="274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-696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th-TH"/>
  <c:style val="12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คอลัมน์1</c:v>
                </c:pt>
              </c:strCache>
            </c:strRef>
          </c:tx>
          <c:spPr>
            <a:solidFill>
              <a:srgbClr val="00B050"/>
            </a:solidFill>
          </c:spPr>
          <c:dPt>
            <c:idx val="0"/>
            <c:spPr>
              <a:solidFill>
                <a:srgbClr val="FF0000"/>
              </a:solidFill>
            </c:spPr>
          </c:dPt>
          <c:dPt>
            <c:idx val="1"/>
            <c:spPr>
              <a:solidFill>
                <a:srgbClr val="FF0000"/>
              </a:solidFill>
            </c:spPr>
          </c:dPt>
          <c:dPt>
            <c:idx val="2"/>
            <c:spPr>
              <a:solidFill>
                <a:srgbClr val="08A826"/>
              </a:solidFill>
            </c:spPr>
          </c:dPt>
          <c:dPt>
            <c:idx val="3"/>
            <c:spPr>
              <a:solidFill>
                <a:srgbClr val="FF0000"/>
              </a:solidFill>
            </c:spPr>
          </c:dPt>
          <c:dPt>
            <c:idx val="4"/>
            <c:spPr>
              <a:solidFill>
                <a:srgbClr val="FF0000"/>
              </a:solidFill>
            </c:spPr>
          </c:dPt>
          <c:dPt>
            <c:idx val="5"/>
            <c:spPr>
              <a:solidFill>
                <a:srgbClr val="FF0000"/>
              </a:solidFill>
            </c:spPr>
          </c:dPt>
          <c:dPt>
            <c:idx val="6"/>
            <c:spPr>
              <a:solidFill>
                <a:srgbClr val="08A826"/>
              </a:solidFill>
            </c:spPr>
          </c:dPt>
          <c:dPt>
            <c:idx val="7"/>
            <c:spPr>
              <a:solidFill>
                <a:srgbClr val="08A826"/>
              </a:solidFill>
            </c:spPr>
          </c:dPt>
          <c:dPt>
            <c:idx val="8"/>
            <c:spPr>
              <a:solidFill>
                <a:srgbClr val="FF0000"/>
              </a:solidFill>
            </c:spPr>
          </c:dPt>
          <c:dPt>
            <c:idx val="9"/>
            <c:spPr>
              <a:solidFill>
                <a:srgbClr val="08A826"/>
              </a:solidFill>
            </c:spPr>
          </c:dPt>
          <c:dPt>
            <c:idx val="10"/>
            <c:spPr>
              <a:solidFill>
                <a:srgbClr val="FF0000"/>
              </a:solidFill>
            </c:spPr>
          </c:dPt>
          <c:dLbls>
            <c:dLbl>
              <c:idx val="3"/>
              <c:layout>
                <c:manualLayout>
                  <c:x val="3.0126966184852665E-3"/>
                  <c:y val="-4.1848785427560889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1.5063483092426339E-3"/>
                  <c:y val="-4.1848785427560889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0"/>
              <c:layout>
                <c:manualLayout>
                  <c:x val="-1.5063483092425233E-3"/>
                  <c:y val="-3.6617687249115821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n-US">
                    <a:latin typeface="Angsana New" pitchFamily="18" charset="-34"/>
                    <a:cs typeface="Angsana New" pitchFamily="18" charset="-34"/>
                  </a:defRPr>
                </a:pPr>
                <a:endParaRPr lang="th-TH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Sheet1!$A$2:$A$14</c:f>
              <c:strCache>
                <c:ptCount val="13"/>
                <c:pt idx="0">
                  <c:v>เขต 1</c:v>
                </c:pt>
                <c:pt idx="1">
                  <c:v>เขต 2</c:v>
                </c:pt>
                <c:pt idx="2">
                  <c:v>เขต 3</c:v>
                </c:pt>
                <c:pt idx="3">
                  <c:v>เขต 4</c:v>
                </c:pt>
                <c:pt idx="4">
                  <c:v>เขต 5</c:v>
                </c:pt>
                <c:pt idx="5">
                  <c:v>เขต 6</c:v>
                </c:pt>
                <c:pt idx="6">
                  <c:v>เขต 7</c:v>
                </c:pt>
                <c:pt idx="7">
                  <c:v>เขต 8</c:v>
                </c:pt>
                <c:pt idx="8">
                  <c:v>เขต 9</c:v>
                </c:pt>
                <c:pt idx="9">
                  <c:v>เขต 10</c:v>
                </c:pt>
                <c:pt idx="10">
                  <c:v>เขต 11</c:v>
                </c:pt>
                <c:pt idx="11">
                  <c:v>เขต 12</c:v>
                </c:pt>
                <c:pt idx="12">
                  <c:v>ภาพรวมของประเทศ</c:v>
                </c:pt>
              </c:strCache>
            </c:strRef>
          </c:cat>
          <c:val>
            <c:numRef>
              <c:f>Sheet1!$B$2:$B$14</c:f>
              <c:numCache>
                <c:formatCode>_-* #,##0.00_-;\-* #,##0.00_-;_-* "-"??_-;_-@_-</c:formatCode>
                <c:ptCount val="13"/>
                <c:pt idx="0">
                  <c:v>50.91</c:v>
                </c:pt>
                <c:pt idx="1">
                  <c:v>57.81</c:v>
                </c:pt>
                <c:pt idx="2">
                  <c:v>60.84</c:v>
                </c:pt>
                <c:pt idx="3">
                  <c:v>51.8</c:v>
                </c:pt>
                <c:pt idx="4">
                  <c:v>51.85</c:v>
                </c:pt>
                <c:pt idx="5">
                  <c:v>48.01</c:v>
                </c:pt>
                <c:pt idx="6" formatCode="_-* #,##0_-;\-* #,##0_-;_-* &quot;-&quot;??_-;_-@_-">
                  <c:v>67.709999999999994</c:v>
                </c:pt>
                <c:pt idx="7">
                  <c:v>62.730000000000011</c:v>
                </c:pt>
                <c:pt idx="8">
                  <c:v>59.260000000000012</c:v>
                </c:pt>
                <c:pt idx="9">
                  <c:v>62.88</c:v>
                </c:pt>
                <c:pt idx="10">
                  <c:v>51.8</c:v>
                </c:pt>
                <c:pt idx="11">
                  <c:v>69.73</c:v>
                </c:pt>
                <c:pt idx="12">
                  <c:v>58.08</c:v>
                </c:pt>
              </c:numCache>
            </c:numRef>
          </c:val>
        </c:ser>
        <c:dLbls/>
        <c:gapWidth val="35"/>
        <c:overlap val="-17"/>
        <c:axId val="82008704"/>
        <c:axId val="82014592"/>
      </c:barChart>
      <c:catAx>
        <c:axId val="82008704"/>
        <c:scaling>
          <c:orientation val="minMax"/>
        </c:scaling>
        <c:axPos val="b"/>
        <c:numFmt formatCode="General" sourceLinked="0"/>
        <c:tickLblPos val="nextTo"/>
        <c:spPr>
          <a:ln w="38100"/>
        </c:spPr>
        <c:txPr>
          <a:bodyPr/>
          <a:lstStyle/>
          <a:p>
            <a:pPr>
              <a:defRPr lang="en-US" sz="1800" b="1">
                <a:latin typeface="Angsana New" pitchFamily="18" charset="-34"/>
                <a:cs typeface="Angsana New" pitchFamily="18" charset="-34"/>
              </a:defRPr>
            </a:pPr>
            <a:endParaRPr lang="th-TH"/>
          </a:p>
        </c:txPr>
        <c:crossAx val="82014592"/>
        <c:crosses val="autoZero"/>
        <c:auto val="1"/>
        <c:lblAlgn val="ctr"/>
        <c:lblOffset val="0"/>
      </c:catAx>
      <c:valAx>
        <c:axId val="82014592"/>
        <c:scaling>
          <c:orientation val="minMax"/>
          <c:max val="100"/>
          <c:min val="0"/>
        </c:scaling>
        <c:axPos val="l"/>
        <c:majorGridlines/>
        <c:numFmt formatCode="_-* #,##0.00_-;\-* #,##0.00_-;_-* &quot;-&quot;??_-;_-@_-" sourceLinked="1"/>
        <c:tickLblPos val="nextTo"/>
        <c:spPr>
          <a:ln w="38100"/>
        </c:spPr>
        <c:txPr>
          <a:bodyPr/>
          <a:lstStyle/>
          <a:p>
            <a:pPr>
              <a:defRPr lang="en-US" sz="2000" b="1">
                <a:latin typeface="Angsana New" pitchFamily="18" charset="-34"/>
                <a:cs typeface="Angsana New" pitchFamily="18" charset="-34"/>
              </a:defRPr>
            </a:pPr>
            <a:endParaRPr lang="th-TH"/>
          </a:p>
        </c:txPr>
        <c:crossAx val="82008704"/>
        <c:crosses val="autoZero"/>
        <c:crossBetween val="between"/>
        <c:majorUnit val="20"/>
        <c:minorUnit val="1"/>
      </c:valAx>
    </c:plotArea>
    <c:plotVisOnly val="1"/>
    <c:dispBlanksAs val="gap"/>
  </c:chart>
  <c:txPr>
    <a:bodyPr/>
    <a:lstStyle/>
    <a:p>
      <a:pPr>
        <a:defRPr sz="1800"/>
      </a:pPr>
      <a:endParaRPr lang="th-TH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54A637D-4920-4705-8743-EE6A36BDE214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86D85BFA-E93A-4714-B797-62AAD96C0E4D}">
      <dgm:prSet phldrT="[Text]"/>
      <dgm:spPr>
        <a:solidFill>
          <a:schemeClr val="accent2"/>
        </a:solidFill>
      </dgm:spPr>
      <dgm:t>
        <a:bodyPr/>
        <a:lstStyle/>
        <a:p>
          <a:r>
            <a:rPr lang="en-US" b="0" dirty="0" smtClean="0">
              <a:solidFill>
                <a:schemeClr val="tx1"/>
              </a:solidFill>
              <a:latin typeface="Berlin Sans FB" pitchFamily="34" charset="0"/>
              <a:ea typeface="Tahoma" pitchFamily="34" charset="0"/>
              <a:cs typeface="TH SarabunPSK" pitchFamily="34" charset="-34"/>
            </a:rPr>
            <a:t>Early ANC</a:t>
          </a:r>
          <a:br>
            <a:rPr lang="en-US" b="0" dirty="0" smtClean="0">
              <a:solidFill>
                <a:schemeClr val="tx1"/>
              </a:solidFill>
              <a:latin typeface="Berlin Sans FB" pitchFamily="34" charset="0"/>
              <a:ea typeface="Tahoma" pitchFamily="34" charset="0"/>
              <a:cs typeface="TH SarabunPSK" pitchFamily="34" charset="-34"/>
            </a:rPr>
          </a:br>
          <a:endParaRPr lang="th-TH" b="0" dirty="0">
            <a:solidFill>
              <a:schemeClr val="tx1"/>
            </a:solidFill>
            <a:latin typeface="Berlin Sans FB" pitchFamily="34" charset="0"/>
          </a:endParaRPr>
        </a:p>
      </dgm:t>
    </dgm:pt>
    <dgm:pt modelId="{6E396CEB-0EDC-46EC-BED9-729376A5312C}" type="parTrans" cxnId="{D9D144D5-1245-4022-8C2F-47A1476778B2}">
      <dgm:prSet/>
      <dgm:spPr/>
      <dgm:t>
        <a:bodyPr/>
        <a:lstStyle/>
        <a:p>
          <a:endParaRPr lang="th-TH"/>
        </a:p>
      </dgm:t>
    </dgm:pt>
    <dgm:pt modelId="{F750F221-2EA1-4C21-8AC9-7BB2213C77A4}" type="sibTrans" cxnId="{D9D144D5-1245-4022-8C2F-47A1476778B2}">
      <dgm:prSet/>
      <dgm:spPr/>
      <dgm:t>
        <a:bodyPr/>
        <a:lstStyle/>
        <a:p>
          <a:endParaRPr lang="th-TH"/>
        </a:p>
      </dgm:t>
    </dgm:pt>
    <dgm:pt modelId="{E80BBDC8-760B-415A-9CA5-6344707C47BB}">
      <dgm:prSet phldrT="[Text]"/>
      <dgm:spPr/>
      <dgm:t>
        <a:bodyPr/>
        <a:lstStyle/>
        <a:p>
          <a:r>
            <a:rPr lang="en-US" b="0" dirty="0" smtClean="0">
              <a:solidFill>
                <a:schemeClr val="tx1"/>
              </a:solidFill>
              <a:latin typeface="Berlin Sans FB" pitchFamily="34" charset="0"/>
              <a:ea typeface="Tahoma" pitchFamily="34" charset="0"/>
              <a:cs typeface="TH SarabunPSK" pitchFamily="34" charset="-34"/>
            </a:rPr>
            <a:t> Risk Identification</a:t>
          </a:r>
          <a:br>
            <a:rPr lang="en-US" b="0" dirty="0" smtClean="0">
              <a:solidFill>
                <a:schemeClr val="tx1"/>
              </a:solidFill>
              <a:latin typeface="Berlin Sans FB" pitchFamily="34" charset="0"/>
              <a:ea typeface="Tahoma" pitchFamily="34" charset="0"/>
              <a:cs typeface="TH SarabunPSK" pitchFamily="34" charset="-34"/>
            </a:rPr>
          </a:br>
          <a:endParaRPr lang="th-TH" b="0" dirty="0">
            <a:solidFill>
              <a:schemeClr val="tx1"/>
            </a:solidFill>
            <a:latin typeface="Berlin Sans FB" pitchFamily="34" charset="0"/>
          </a:endParaRPr>
        </a:p>
      </dgm:t>
    </dgm:pt>
    <dgm:pt modelId="{4C9F1DC1-831B-4807-97E4-044B5F48535B}" type="parTrans" cxnId="{C1C4D41E-A566-4DE6-8354-8803CE1EC7A5}">
      <dgm:prSet/>
      <dgm:spPr/>
      <dgm:t>
        <a:bodyPr/>
        <a:lstStyle/>
        <a:p>
          <a:endParaRPr lang="th-TH"/>
        </a:p>
      </dgm:t>
    </dgm:pt>
    <dgm:pt modelId="{061344BB-A7EA-4957-A769-B5755FF60C80}" type="sibTrans" cxnId="{C1C4D41E-A566-4DE6-8354-8803CE1EC7A5}">
      <dgm:prSet/>
      <dgm:spPr/>
      <dgm:t>
        <a:bodyPr/>
        <a:lstStyle/>
        <a:p>
          <a:endParaRPr lang="th-TH"/>
        </a:p>
      </dgm:t>
    </dgm:pt>
    <dgm:pt modelId="{CC03B5E4-C16A-488E-8753-6C4F6F6BF597}">
      <dgm:prSet phldrT="[Text]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r>
            <a:rPr lang="en-US" b="0" dirty="0" smtClean="0">
              <a:solidFill>
                <a:schemeClr val="tx1"/>
              </a:solidFill>
              <a:latin typeface="Berlin Sans FB" pitchFamily="34" charset="0"/>
              <a:ea typeface="Tahoma" pitchFamily="34" charset="0"/>
              <a:cs typeface="TH SarabunPSK" pitchFamily="34" charset="-34"/>
            </a:rPr>
            <a:t>Risk management</a:t>
          </a:r>
          <a:br>
            <a:rPr lang="en-US" b="0" dirty="0" smtClean="0">
              <a:solidFill>
                <a:schemeClr val="tx1"/>
              </a:solidFill>
              <a:latin typeface="Berlin Sans FB" pitchFamily="34" charset="0"/>
              <a:ea typeface="Tahoma" pitchFamily="34" charset="0"/>
              <a:cs typeface="TH SarabunPSK" pitchFamily="34" charset="-34"/>
            </a:rPr>
          </a:br>
          <a:endParaRPr lang="th-TH" b="0" dirty="0">
            <a:solidFill>
              <a:schemeClr val="tx1"/>
            </a:solidFill>
            <a:latin typeface="Berlin Sans FB" pitchFamily="34" charset="0"/>
          </a:endParaRPr>
        </a:p>
      </dgm:t>
    </dgm:pt>
    <dgm:pt modelId="{9C8EA16D-402A-40EA-96B3-797B8491C8AD}" type="parTrans" cxnId="{631F01CB-1B94-4112-93CC-5537E725A108}">
      <dgm:prSet/>
      <dgm:spPr/>
      <dgm:t>
        <a:bodyPr/>
        <a:lstStyle/>
        <a:p>
          <a:endParaRPr lang="th-TH"/>
        </a:p>
      </dgm:t>
    </dgm:pt>
    <dgm:pt modelId="{B790A63C-3877-4548-B671-D111C78CA9C5}" type="sibTrans" cxnId="{631F01CB-1B94-4112-93CC-5537E725A108}">
      <dgm:prSet/>
      <dgm:spPr/>
      <dgm:t>
        <a:bodyPr/>
        <a:lstStyle/>
        <a:p>
          <a:endParaRPr lang="th-TH"/>
        </a:p>
      </dgm:t>
    </dgm:pt>
    <dgm:pt modelId="{33AB5103-D453-45CB-8C2E-10C9ACF403C4}" type="pres">
      <dgm:prSet presAssocID="{454A637D-4920-4705-8743-EE6A36BDE214}" presName="CompostProcess" presStyleCnt="0">
        <dgm:presLayoutVars>
          <dgm:dir/>
          <dgm:resizeHandles val="exact"/>
        </dgm:presLayoutVars>
      </dgm:prSet>
      <dgm:spPr/>
    </dgm:pt>
    <dgm:pt modelId="{64640B52-6B27-44C5-913D-07D053AE51EA}" type="pres">
      <dgm:prSet presAssocID="{454A637D-4920-4705-8743-EE6A36BDE214}" presName="arrow" presStyleLbl="bgShp" presStyleIdx="0" presStyleCnt="1" custScaleX="113262" custLinFactNeighborX="-47169" custLinFactNeighborY="-4432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</dgm:pt>
    <dgm:pt modelId="{D387E7A3-43F2-43AF-BCE3-149DDF478AA2}" type="pres">
      <dgm:prSet presAssocID="{454A637D-4920-4705-8743-EE6A36BDE214}" presName="linearProcess" presStyleCnt="0"/>
      <dgm:spPr/>
    </dgm:pt>
    <dgm:pt modelId="{E6F07AA4-C95E-4CC3-B073-A64601BC3292}" type="pres">
      <dgm:prSet presAssocID="{86D85BFA-E93A-4714-B797-62AAD96C0E4D}" presName="textNode" presStyleLbl="node1" presStyleIdx="0" presStyleCnt="3" custFlipVert="0" custScaleX="71878" custScaleY="47626" custLinFactX="-92698" custLinFactNeighborX="-100000" custLinFactNeighborY="-4774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C0859CC5-DA0C-4BAC-A55F-5155862655C4}" type="pres">
      <dgm:prSet presAssocID="{F750F221-2EA1-4C21-8AC9-7BB2213C77A4}" presName="sibTrans" presStyleCnt="0"/>
      <dgm:spPr/>
    </dgm:pt>
    <dgm:pt modelId="{0244115B-5618-43D4-9565-CF91E2437AF9}" type="pres">
      <dgm:prSet presAssocID="{E80BBDC8-760B-415A-9CA5-6344707C47BB}" presName="textNode" presStyleLbl="node1" presStyleIdx="1" presStyleCnt="3" custScaleX="73567" custScaleY="46528" custLinFactNeighborX="-87295" custLinFactNeighborY="-6338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F134003F-0ABF-48C6-9515-B951035B1FDA}" type="pres">
      <dgm:prSet presAssocID="{061344BB-A7EA-4957-A769-B5755FF60C80}" presName="sibTrans" presStyleCnt="0"/>
      <dgm:spPr/>
    </dgm:pt>
    <dgm:pt modelId="{3D8E68A6-3724-409D-B160-5F0C68FA9CE1}" type="pres">
      <dgm:prSet presAssocID="{CC03B5E4-C16A-488E-8753-6C4F6F6BF597}" presName="textNode" presStyleLbl="node1" presStyleIdx="2" presStyleCnt="3" custScaleX="64268" custScaleY="47626" custLinFactNeighborX="14328" custLinFactNeighborY="-5479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97FA48C4-C58C-4641-9903-944EECD501CD}" type="presOf" srcId="{86D85BFA-E93A-4714-B797-62AAD96C0E4D}" destId="{E6F07AA4-C95E-4CC3-B073-A64601BC3292}" srcOrd="0" destOrd="0" presId="urn:microsoft.com/office/officeart/2005/8/layout/hProcess9"/>
    <dgm:cxn modelId="{C1C4D41E-A566-4DE6-8354-8803CE1EC7A5}" srcId="{454A637D-4920-4705-8743-EE6A36BDE214}" destId="{E80BBDC8-760B-415A-9CA5-6344707C47BB}" srcOrd="1" destOrd="0" parTransId="{4C9F1DC1-831B-4807-97E4-044B5F48535B}" sibTransId="{061344BB-A7EA-4957-A769-B5755FF60C80}"/>
    <dgm:cxn modelId="{631F01CB-1B94-4112-93CC-5537E725A108}" srcId="{454A637D-4920-4705-8743-EE6A36BDE214}" destId="{CC03B5E4-C16A-488E-8753-6C4F6F6BF597}" srcOrd="2" destOrd="0" parTransId="{9C8EA16D-402A-40EA-96B3-797B8491C8AD}" sibTransId="{B790A63C-3877-4548-B671-D111C78CA9C5}"/>
    <dgm:cxn modelId="{A1E77F0D-8821-40C8-AA1E-FE5B43258E5D}" type="presOf" srcId="{E80BBDC8-760B-415A-9CA5-6344707C47BB}" destId="{0244115B-5618-43D4-9565-CF91E2437AF9}" srcOrd="0" destOrd="0" presId="urn:microsoft.com/office/officeart/2005/8/layout/hProcess9"/>
    <dgm:cxn modelId="{057F2013-B310-4421-9FF4-60D39881BAE2}" type="presOf" srcId="{CC03B5E4-C16A-488E-8753-6C4F6F6BF597}" destId="{3D8E68A6-3724-409D-B160-5F0C68FA9CE1}" srcOrd="0" destOrd="0" presId="urn:microsoft.com/office/officeart/2005/8/layout/hProcess9"/>
    <dgm:cxn modelId="{D9D144D5-1245-4022-8C2F-47A1476778B2}" srcId="{454A637D-4920-4705-8743-EE6A36BDE214}" destId="{86D85BFA-E93A-4714-B797-62AAD96C0E4D}" srcOrd="0" destOrd="0" parTransId="{6E396CEB-0EDC-46EC-BED9-729376A5312C}" sibTransId="{F750F221-2EA1-4C21-8AC9-7BB2213C77A4}"/>
    <dgm:cxn modelId="{B9F5AB07-F484-4D85-9EFB-17C8656F87F0}" type="presOf" srcId="{454A637D-4920-4705-8743-EE6A36BDE214}" destId="{33AB5103-D453-45CB-8C2E-10C9ACF403C4}" srcOrd="0" destOrd="0" presId="urn:microsoft.com/office/officeart/2005/8/layout/hProcess9"/>
    <dgm:cxn modelId="{F2698548-3247-4183-9780-B1F60A3B994E}" type="presParOf" srcId="{33AB5103-D453-45CB-8C2E-10C9ACF403C4}" destId="{64640B52-6B27-44C5-913D-07D053AE51EA}" srcOrd="0" destOrd="0" presId="urn:microsoft.com/office/officeart/2005/8/layout/hProcess9"/>
    <dgm:cxn modelId="{C94BBEA3-924D-4D2E-A991-6DFE6E1AA64A}" type="presParOf" srcId="{33AB5103-D453-45CB-8C2E-10C9ACF403C4}" destId="{D387E7A3-43F2-43AF-BCE3-149DDF478AA2}" srcOrd="1" destOrd="0" presId="urn:microsoft.com/office/officeart/2005/8/layout/hProcess9"/>
    <dgm:cxn modelId="{B257FBF7-2171-4CC0-BA38-0B6EA1DBF69C}" type="presParOf" srcId="{D387E7A3-43F2-43AF-BCE3-149DDF478AA2}" destId="{E6F07AA4-C95E-4CC3-B073-A64601BC3292}" srcOrd="0" destOrd="0" presId="urn:microsoft.com/office/officeart/2005/8/layout/hProcess9"/>
    <dgm:cxn modelId="{2480BA35-D504-4247-BE6B-FC27ECA959ED}" type="presParOf" srcId="{D387E7A3-43F2-43AF-BCE3-149DDF478AA2}" destId="{C0859CC5-DA0C-4BAC-A55F-5155862655C4}" srcOrd="1" destOrd="0" presId="urn:microsoft.com/office/officeart/2005/8/layout/hProcess9"/>
    <dgm:cxn modelId="{BE391C17-CAA8-4AAF-8495-310DA69C1943}" type="presParOf" srcId="{D387E7A3-43F2-43AF-BCE3-149DDF478AA2}" destId="{0244115B-5618-43D4-9565-CF91E2437AF9}" srcOrd="2" destOrd="0" presId="urn:microsoft.com/office/officeart/2005/8/layout/hProcess9"/>
    <dgm:cxn modelId="{D1AEE7D7-428A-415A-B55E-D5F23D7C6CCB}" type="presParOf" srcId="{D387E7A3-43F2-43AF-BCE3-149DDF478AA2}" destId="{F134003F-0ABF-48C6-9515-B951035B1FDA}" srcOrd="3" destOrd="0" presId="urn:microsoft.com/office/officeart/2005/8/layout/hProcess9"/>
    <dgm:cxn modelId="{EF62C935-65FA-453C-B54F-810D6AFE7D4E}" type="presParOf" srcId="{D387E7A3-43F2-43AF-BCE3-149DDF478AA2}" destId="{3D8E68A6-3724-409D-B160-5F0C68FA9CE1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4640B52-6B27-44C5-913D-07D053AE51EA}">
      <dsp:nvSpPr>
        <dsp:cNvPr id="0" name=""/>
        <dsp:cNvSpPr/>
      </dsp:nvSpPr>
      <dsp:spPr>
        <a:xfrm>
          <a:off x="0" y="0"/>
          <a:ext cx="8363016" cy="4572000"/>
        </a:xfrm>
        <a:prstGeom prst="rightArrow">
          <a:avLst/>
        </a:prstGeom>
        <a:solidFill>
          <a:schemeClr val="lt1"/>
        </a:solidFill>
        <a:ln w="15875" cap="flat" cmpd="sng" algn="ctr">
          <a:solidFill>
            <a:schemeClr val="accent2"/>
          </a:solidFill>
          <a:prstDash val="solid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</dsp:sp>
    <dsp:sp modelId="{E6F07AA4-C95E-4CC3-B073-A64601BC3292}">
      <dsp:nvSpPr>
        <dsp:cNvPr id="0" name=""/>
        <dsp:cNvSpPr/>
      </dsp:nvSpPr>
      <dsp:spPr>
        <a:xfrm>
          <a:off x="0" y="1763200"/>
          <a:ext cx="2142071" cy="870984"/>
        </a:xfrm>
        <a:prstGeom prst="roundRect">
          <a:avLst/>
        </a:prstGeom>
        <a:solidFill>
          <a:schemeClr val="accent2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0" kern="1200" dirty="0" smtClean="0">
              <a:solidFill>
                <a:schemeClr val="tx1"/>
              </a:solidFill>
              <a:latin typeface="Berlin Sans FB" pitchFamily="34" charset="0"/>
              <a:ea typeface="Tahoma" pitchFamily="34" charset="0"/>
              <a:cs typeface="TH SarabunPSK" pitchFamily="34" charset="-34"/>
            </a:rPr>
            <a:t>Early ANC</a:t>
          </a:r>
          <a:br>
            <a:rPr lang="en-US" sz="1700" b="0" kern="1200" dirty="0" smtClean="0">
              <a:solidFill>
                <a:schemeClr val="tx1"/>
              </a:solidFill>
              <a:latin typeface="Berlin Sans FB" pitchFamily="34" charset="0"/>
              <a:ea typeface="Tahoma" pitchFamily="34" charset="0"/>
              <a:cs typeface="TH SarabunPSK" pitchFamily="34" charset="-34"/>
            </a:rPr>
          </a:br>
          <a:endParaRPr lang="th-TH" sz="1700" b="0" kern="1200" dirty="0">
            <a:solidFill>
              <a:schemeClr val="tx1"/>
            </a:solidFill>
            <a:latin typeface="Berlin Sans FB" pitchFamily="34" charset="0"/>
          </a:endParaRPr>
        </a:p>
      </dsp:txBody>
      <dsp:txXfrm>
        <a:off x="42518" y="1805718"/>
        <a:ext cx="2057035" cy="785948"/>
      </dsp:txXfrm>
    </dsp:sp>
    <dsp:sp modelId="{0244115B-5618-43D4-9565-CF91E2437AF9}">
      <dsp:nvSpPr>
        <dsp:cNvPr id="0" name=""/>
        <dsp:cNvSpPr/>
      </dsp:nvSpPr>
      <dsp:spPr>
        <a:xfrm>
          <a:off x="3028829" y="1744638"/>
          <a:ext cx="2192406" cy="85090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0" kern="1200" dirty="0" smtClean="0">
              <a:solidFill>
                <a:schemeClr val="tx1"/>
              </a:solidFill>
              <a:latin typeface="Berlin Sans FB" pitchFamily="34" charset="0"/>
              <a:ea typeface="Tahoma" pitchFamily="34" charset="0"/>
              <a:cs typeface="TH SarabunPSK" pitchFamily="34" charset="-34"/>
            </a:rPr>
            <a:t> Risk Identification</a:t>
          </a:r>
          <a:br>
            <a:rPr lang="en-US" sz="1700" b="0" kern="1200" dirty="0" smtClean="0">
              <a:solidFill>
                <a:schemeClr val="tx1"/>
              </a:solidFill>
              <a:latin typeface="Berlin Sans FB" pitchFamily="34" charset="0"/>
              <a:ea typeface="Tahoma" pitchFamily="34" charset="0"/>
              <a:cs typeface="TH SarabunPSK" pitchFamily="34" charset="-34"/>
            </a:rPr>
          </a:br>
          <a:endParaRPr lang="th-TH" sz="1700" b="0" kern="1200" dirty="0">
            <a:solidFill>
              <a:schemeClr val="tx1"/>
            </a:solidFill>
            <a:latin typeface="Berlin Sans FB" pitchFamily="34" charset="0"/>
          </a:endParaRPr>
        </a:p>
      </dsp:txBody>
      <dsp:txXfrm>
        <a:off x="3070367" y="1786176"/>
        <a:ext cx="2109330" cy="767828"/>
      </dsp:txXfrm>
    </dsp:sp>
    <dsp:sp modelId="{3D8E68A6-3724-409D-B160-5F0C68FA9CE1}">
      <dsp:nvSpPr>
        <dsp:cNvPr id="0" name=""/>
        <dsp:cNvSpPr/>
      </dsp:nvSpPr>
      <dsp:spPr>
        <a:xfrm>
          <a:off x="5987498" y="1750307"/>
          <a:ext cx="1915282" cy="870984"/>
        </a:xfrm>
        <a:prstGeom prst="roundRect">
          <a:avLst/>
        </a:prstGeom>
        <a:solidFill>
          <a:schemeClr val="accent2">
            <a:lumMod val="20000"/>
            <a:lumOff val="8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0" kern="1200" dirty="0" smtClean="0">
              <a:solidFill>
                <a:schemeClr val="tx1"/>
              </a:solidFill>
              <a:latin typeface="Berlin Sans FB" pitchFamily="34" charset="0"/>
              <a:ea typeface="Tahoma" pitchFamily="34" charset="0"/>
              <a:cs typeface="TH SarabunPSK" pitchFamily="34" charset="-34"/>
            </a:rPr>
            <a:t>Risk management</a:t>
          </a:r>
          <a:br>
            <a:rPr lang="en-US" sz="1700" b="0" kern="1200" dirty="0" smtClean="0">
              <a:solidFill>
                <a:schemeClr val="tx1"/>
              </a:solidFill>
              <a:latin typeface="Berlin Sans FB" pitchFamily="34" charset="0"/>
              <a:ea typeface="Tahoma" pitchFamily="34" charset="0"/>
              <a:cs typeface="TH SarabunPSK" pitchFamily="34" charset="-34"/>
            </a:rPr>
          </a:br>
          <a:endParaRPr lang="th-TH" sz="1700" b="0" kern="1200" dirty="0">
            <a:solidFill>
              <a:schemeClr val="tx1"/>
            </a:solidFill>
            <a:latin typeface="Berlin Sans FB" pitchFamily="34" charset="0"/>
          </a:endParaRPr>
        </a:p>
      </dsp:txBody>
      <dsp:txXfrm>
        <a:off x="6030016" y="1792825"/>
        <a:ext cx="1830246" cy="78594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0307F8-DDA1-4E1F-8A0E-A03D8149F187}" type="datetimeFigureOut">
              <a:rPr lang="en-GB" smtClean="0"/>
              <a:pPr/>
              <a:t>18/05/2015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18C7A4-0C5D-4F13-9791-595857265DE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3096357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>
              <a:cs typeface="Cordia New" pitchFamily="34" charset="-34"/>
            </a:endParaRPr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B61ED0B-25AF-4E3D-9AA2-55B8164EF2C4}" type="slidenum">
              <a:rPr lang="th-TH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th-TH" smtClean="0"/>
          </a:p>
        </p:txBody>
      </p:sp>
    </p:spTree>
    <p:extLst>
      <p:ext uri="{BB962C8B-B14F-4D97-AF65-F5344CB8AC3E}">
        <p14:creationId xmlns:p14="http://schemas.microsoft.com/office/powerpoint/2010/main" xmlns="" val="29807430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F68E2-58F2-4D09-BE8B-E3BD06533059}" type="datetimeFigureOut">
              <a:rPr lang="en-US" dirty="0"/>
              <a:pPr/>
              <a:t>5/18/2015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D6473-DF6D-4702-B328-E0DD40540A4E}" type="datetimeFigureOut">
              <a:rPr lang="en-US" dirty="0"/>
              <a:pPr/>
              <a:t>5/18/2015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F7E3A-B166-407D-9866-32884E7D5B37}" type="datetimeFigureOut">
              <a:rPr lang="en-US" dirty="0"/>
              <a:pPr/>
              <a:t>5/18/2015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FC5F6-F338-4AE4-BB23-26385BCFC423}" type="datetimeFigureOut">
              <a:rPr lang="en-US" dirty="0"/>
              <a:pPr/>
              <a:t>5/18/2015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BB0C4-6273-4C6E-B9BD-2EDC30F1CD52}" type="datetimeFigureOut">
              <a:rPr lang="en-US" dirty="0"/>
              <a:pPr/>
              <a:t>5/18/2015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B4D41-86C1-4908-B66A-0B50CEB3BF29}" type="datetimeFigureOut">
              <a:rPr lang="en-US" dirty="0"/>
              <a:pPr/>
              <a:t>5/18/2015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26E2C-56C1-4E0D-A793-0088A7FDD37E}" type="datetimeFigureOut">
              <a:rPr lang="en-US" dirty="0"/>
              <a:pPr/>
              <a:t>5/18/2015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39B41-D8B5-4052-B551-9B5525EAA8B6}" type="datetimeFigureOut">
              <a:rPr lang="en-US" dirty="0"/>
              <a:pPr/>
              <a:t>5/18/2015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4136C-8742-45B2-AF27-D93DF72833A9}" type="datetimeFigureOut">
              <a:rPr lang="en-US" dirty="0"/>
              <a:pPr/>
              <a:t>5/18/2015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32ABBEA6-7C60-4B02-AE87-00D78D8422AF}" type="datetimeFigureOut">
              <a:rPr lang="en-US" dirty="0"/>
              <a:pPr/>
              <a:t>5/18/2015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AD897-D46E-4AD2-BD9B-49DD3E640873}" type="datetimeFigureOut">
              <a:rPr lang="en-US" dirty="0"/>
              <a:pPr/>
              <a:t>5/18/2015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98624D31-43A5-475A-80CF-332C9F6DCF35}" type="datetimeFigureOut">
              <a:rPr lang="en-US" dirty="0"/>
              <a:pPr/>
              <a:t>5/18/2015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h-TH" b="1" dirty="0" smtClean="0"/>
              <a:t>กลไกการขับเคลื่อน </a:t>
            </a:r>
            <a:r>
              <a:rPr lang="en-US" b="1" dirty="0" smtClean="0"/>
              <a:t>MCH Board </a:t>
            </a:r>
            <a:r>
              <a:rPr lang="th-TH" b="1" dirty="0" smtClean="0"/>
              <a:t>ระดับเขตและระดับจังหวัด</a:t>
            </a:r>
            <a:endParaRPr lang="en-GB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911404" y="4430333"/>
            <a:ext cx="6040192" cy="2202288"/>
          </a:xfrm>
        </p:spPr>
        <p:txBody>
          <a:bodyPr>
            <a:noAutofit/>
          </a:bodyPr>
          <a:lstStyle/>
          <a:p>
            <a:r>
              <a:rPr lang="th-TH" sz="4000" b="1" i="1" dirty="0" smtClean="0">
                <a:solidFill>
                  <a:srgbClr val="FF0000"/>
                </a:solidFill>
              </a:rPr>
              <a:t>นายแพทย์สราวุฒิ บุญสุข</a:t>
            </a:r>
          </a:p>
          <a:p>
            <a:r>
              <a:rPr lang="th-TH" sz="4000" b="1" i="1" dirty="0" smtClean="0">
                <a:solidFill>
                  <a:srgbClr val="FF0000"/>
                </a:solidFill>
              </a:rPr>
              <a:t>หัวหน้ากลุ่มอนามัยแม่และเด็ก</a:t>
            </a:r>
          </a:p>
          <a:p>
            <a:r>
              <a:rPr lang="th-TH" sz="4000" b="1" i="1" dirty="0" smtClean="0">
                <a:solidFill>
                  <a:srgbClr val="FF0000"/>
                </a:solidFill>
              </a:rPr>
              <a:t> กรมอนามัย</a:t>
            </a:r>
            <a:endParaRPr lang="en-GB" sz="40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0603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0767" y="235088"/>
            <a:ext cx="10058400" cy="988405"/>
          </a:xfrm>
        </p:spPr>
        <p:txBody>
          <a:bodyPr/>
          <a:lstStyle/>
          <a:p>
            <a:r>
              <a:rPr lang="en-US" dirty="0" smtClean="0"/>
              <a:t>            </a:t>
            </a:r>
            <a:r>
              <a:rPr lang="th-TH" dirty="0" smtClean="0"/>
              <a:t>ระบบการจัดการเครื่อข่ายอนามัยแม่และเด็ก</a:t>
            </a:r>
            <a:endParaRPr lang="en-GB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th-TH" dirty="0"/>
              <a:t> </a:t>
            </a:r>
            <a:r>
              <a:rPr lang="th-TH" dirty="0" smtClean="0"/>
              <a:t>                                             </a:t>
            </a:r>
            <a:r>
              <a:rPr lang="en-US" sz="4400" dirty="0" smtClean="0">
                <a:solidFill>
                  <a:srgbClr val="FF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MCH  district CUB board &gt;&gt;&gt;FCT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th-TH" sz="4400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โรงพยาบาลแม่ข่าย   โรงพยาบาลจังหวัด  โรงพยาบาลศูนย์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th-TH" sz="4400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การจัดการความเสี่ยงเชิงระบบร่วมกัน</a:t>
            </a:r>
            <a:r>
              <a:rPr lang="en-US" sz="4400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&gt;&gt;</a:t>
            </a:r>
            <a:r>
              <a:rPr lang="th-TH" sz="4400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แนวทาง</a:t>
            </a:r>
            <a:r>
              <a:rPr lang="en-US" sz="4400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&gt;&gt;</a:t>
            </a:r>
            <a:r>
              <a:rPr lang="th-TH" sz="4400" dirty="0" smtClean="0">
                <a:solidFill>
                  <a:srgbClr val="FF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เครื่องมือ</a:t>
            </a:r>
            <a:r>
              <a:rPr lang="en-US" sz="4400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&gt;&gt;</a:t>
            </a:r>
          </a:p>
          <a:p>
            <a:pPr marL="0" indent="0">
              <a:buNone/>
            </a:pPr>
            <a:r>
              <a:rPr lang="th-TH" sz="4400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การนิเทศติดตาม ประเมินผล</a:t>
            </a:r>
            <a:r>
              <a:rPr lang="en-US" sz="4400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&gt;&gt;&gt;</a:t>
            </a:r>
            <a:r>
              <a:rPr lang="th-TH" sz="4400" dirty="0" smtClean="0">
                <a:solidFill>
                  <a:srgbClr val="FF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ระบบพี่เลี้ยง</a:t>
            </a:r>
            <a:r>
              <a:rPr lang="en-US" sz="4400" dirty="0" smtClean="0">
                <a:solidFill>
                  <a:srgbClr val="FF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//</a:t>
            </a:r>
            <a:endParaRPr lang="th-TH" sz="4400" dirty="0" smtClean="0">
              <a:solidFill>
                <a:srgbClr val="FF0000"/>
              </a:solidFill>
              <a:latin typeface="Angsana New" panose="02020603050405020304" pitchFamily="18" charset="-34"/>
              <a:cs typeface="Angsana New" panose="02020603050405020304" pitchFamily="18" charset="-34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th-TH" sz="4400" dirty="0" smtClean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ระบบการบูรณาการกับหน่วยงานอื่น</a:t>
            </a:r>
            <a:r>
              <a:rPr lang="en-US" sz="4400" dirty="0" smtClean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/ </a:t>
            </a:r>
            <a:r>
              <a:rPr lang="th-TH" sz="4400" dirty="0" smtClean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อบต</a:t>
            </a:r>
            <a:r>
              <a:rPr lang="en-US" sz="4400" dirty="0" smtClean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/ </a:t>
            </a:r>
            <a:r>
              <a:rPr lang="th-TH" sz="4400" dirty="0" smtClean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คลินิก</a:t>
            </a:r>
            <a:r>
              <a:rPr lang="en-US" sz="4400" dirty="0" smtClean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/ </a:t>
            </a:r>
            <a:r>
              <a:rPr lang="th-TH" sz="4400" dirty="0" smtClean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รพ เอกชน 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th-TH" sz="4400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ผู้บริหาร </a:t>
            </a:r>
            <a:r>
              <a:rPr lang="en-US" sz="4400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/ MCH </a:t>
            </a:r>
            <a:r>
              <a:rPr lang="th-TH" sz="4400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จังหวัด เขต มีข้อตกลงร่วมกัน </a:t>
            </a:r>
            <a:r>
              <a:rPr lang="en-US" sz="4400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(</a:t>
            </a:r>
            <a:r>
              <a:rPr lang="th-TH" sz="4400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คน เงิน ของ</a:t>
            </a:r>
            <a:r>
              <a:rPr lang="en-US" sz="4400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)</a:t>
            </a:r>
            <a:endParaRPr lang="th-TH" sz="4400" dirty="0" smtClean="0">
              <a:latin typeface="Angsana New" panose="02020603050405020304" pitchFamily="18" charset="-34"/>
              <a:cs typeface="Angsana New" panose="02020603050405020304" pitchFamily="18" charset="-34"/>
            </a:endParaRPr>
          </a:p>
          <a:p>
            <a:pPr>
              <a:buFont typeface="Wingdings" panose="05000000000000000000" pitchFamily="2" charset="2"/>
              <a:buChar char="q"/>
            </a:pPr>
            <a:endParaRPr lang="th-TH" sz="4400" dirty="0" smtClean="0">
              <a:latin typeface="Angsana New" panose="02020603050405020304" pitchFamily="18" charset="-34"/>
              <a:cs typeface="Angsana New" panose="02020603050405020304" pitchFamily="18" charset="-34"/>
            </a:endParaRPr>
          </a:p>
          <a:p>
            <a:pPr>
              <a:buFont typeface="Wingdings" panose="05000000000000000000" pitchFamily="2" charset="2"/>
              <a:buChar char="q"/>
            </a:pPr>
            <a:endParaRPr lang="th-TH" sz="4400" dirty="0" smtClean="0">
              <a:latin typeface="Angsana New" panose="02020603050405020304" pitchFamily="18" charset="-34"/>
              <a:cs typeface="Angsana New" panose="02020603050405020304" pitchFamily="18" charset="-34"/>
            </a:endParaRPr>
          </a:p>
          <a:p>
            <a:pPr>
              <a:buFont typeface="Wingdings" panose="05000000000000000000" pitchFamily="2" charset="2"/>
              <a:buChar char="q"/>
            </a:pPr>
            <a:endParaRPr lang="th-TH" sz="4400" dirty="0" smtClean="0">
              <a:latin typeface="Angsana New" panose="02020603050405020304" pitchFamily="18" charset="-34"/>
              <a:cs typeface="Angsana New" panose="02020603050405020304" pitchFamily="18" charset="-34"/>
            </a:endParaRPr>
          </a:p>
          <a:p>
            <a:pPr>
              <a:buFont typeface="Wingdings" panose="05000000000000000000" pitchFamily="2" charset="2"/>
              <a:buChar char="q"/>
            </a:pPr>
            <a:endParaRPr lang="en-US" sz="4400" dirty="0" smtClean="0">
              <a:latin typeface="Angsana New" panose="02020603050405020304" pitchFamily="18" charset="-34"/>
              <a:cs typeface="Angsana New" panose="02020603050405020304" pitchFamily="18" charset="-34"/>
            </a:endParaRPr>
          </a:p>
          <a:p>
            <a:pPr>
              <a:buFont typeface="Wingdings" panose="05000000000000000000" pitchFamily="2" charset="2"/>
              <a:buChar char="q"/>
            </a:pPr>
            <a:endParaRPr lang="en-GB" sz="4400" dirty="0"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79288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4098" y="0"/>
            <a:ext cx="4324726" cy="769465"/>
          </a:xfrm>
        </p:spPr>
        <p:txBody>
          <a:bodyPr/>
          <a:lstStyle/>
          <a:p>
            <a:r>
              <a:rPr lang="en-US" dirty="0" smtClean="0"/>
              <a:t>MCH :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8035" y="769465"/>
            <a:ext cx="10511736" cy="5412393"/>
          </a:xfrm>
        </p:spPr>
        <p:txBody>
          <a:bodyPr>
            <a:normAutofit fontScale="92500" lnSpcReduction="10000"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en-US" sz="3600" dirty="0" smtClean="0"/>
              <a:t>Program manage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3000" dirty="0"/>
              <a:t> </a:t>
            </a:r>
            <a:r>
              <a:rPr lang="en-US" sz="3000" dirty="0" smtClean="0"/>
              <a:t>Activity &gt;&gt;&gt;</a:t>
            </a:r>
            <a:r>
              <a:rPr lang="th-TH" sz="3000" dirty="0" smtClean="0"/>
              <a:t> </a:t>
            </a:r>
            <a:r>
              <a:rPr lang="en-US" sz="3000" dirty="0" smtClean="0"/>
              <a:t>PDCA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3600" dirty="0" smtClean="0"/>
              <a:t>Strategy planning 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3600" dirty="0" smtClean="0"/>
              <a:t>supervision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3600" dirty="0" smtClean="0"/>
              <a:t>M/E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3600" dirty="0" smtClean="0"/>
              <a:t> Risk management/ system management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3600" dirty="0" smtClean="0"/>
              <a:t>Record /report 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3600" dirty="0" smtClean="0"/>
              <a:t>Data management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3600" dirty="0" smtClean="0"/>
              <a:t>Research </a:t>
            </a:r>
          </a:p>
          <a:p>
            <a:pPr>
              <a:buFont typeface="Wingdings" panose="05000000000000000000" pitchFamily="2" charset="2"/>
              <a:buChar char="q"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725806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386366"/>
            <a:ext cx="11925837" cy="2678805"/>
          </a:xfrm>
          <a:prstGeom prst="rect">
            <a:avLst/>
          </a:prstGeom>
        </p:spPr>
      </p:pic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292439"/>
            <a:ext cx="12080383" cy="3979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1972746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ตาราง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7310995"/>
              </p:ext>
            </p:extLst>
          </p:nvPr>
        </p:nvGraphicFramePr>
        <p:xfrm>
          <a:off x="0" y="3"/>
          <a:ext cx="12191999" cy="647888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878764"/>
                <a:gridCol w="1905380"/>
                <a:gridCol w="2235530"/>
                <a:gridCol w="1100543"/>
                <a:gridCol w="669252"/>
                <a:gridCol w="2421824"/>
                <a:gridCol w="2980706"/>
              </a:tblGrid>
              <a:tr h="256129">
                <a:tc gridSpan="7">
                  <a:txBody>
                    <a:bodyPr/>
                    <a:lstStyle/>
                    <a:p>
                      <a:pPr algn="ctr"/>
                      <a:r>
                        <a:rPr lang="th-TH" sz="120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แผนงานพัฒนาคนตลอดช่วงชีวิต (5 กลุ่มวัย)</a:t>
                      </a:r>
                      <a:endParaRPr lang="th-TH" sz="12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9060" marR="9906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th-TH" sz="1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428569">
                <a:tc>
                  <a:txBody>
                    <a:bodyPr/>
                    <a:lstStyle/>
                    <a:p>
                      <a:pPr algn="ctr"/>
                      <a:r>
                        <a:rPr lang="th-TH" sz="90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เป้าหมายกระทรวง</a:t>
                      </a:r>
                      <a:endParaRPr lang="th-TH" sz="9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9060" marR="99060" anchor="ctr"/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th-TH" sz="1400" dirty="0" smtClean="0">
                          <a:solidFill>
                            <a:srgbClr val="FF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ประชาชนทุกกลุ่มวัยได้รับการพัฒนาคุณภาพชีวิต</a:t>
                      </a:r>
                      <a:endParaRPr lang="th-TH" sz="1400" dirty="0">
                        <a:solidFill>
                          <a:srgbClr val="FF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9060" marR="99060" anchor="ctr"/>
                </a:tc>
                <a:tc hMerge="1">
                  <a:txBody>
                    <a:bodyPr/>
                    <a:lstStyle/>
                    <a:p>
                      <a:pPr algn="ctr"/>
                      <a:endParaRPr lang="th-TH" sz="1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428569">
                <a:tc>
                  <a:txBody>
                    <a:bodyPr/>
                    <a:lstStyle/>
                    <a:p>
                      <a:pPr algn="ctr"/>
                      <a:r>
                        <a:rPr lang="th-TH" sz="900" dirty="0" err="1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ยุทธ</a:t>
                      </a:r>
                      <a:endParaRPr lang="th-TH" sz="900" dirty="0" smtClean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algn="ctr"/>
                      <a:r>
                        <a:rPr lang="th-TH" sz="90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ศาสตร์</a:t>
                      </a:r>
                      <a:endParaRPr lang="th-TH" sz="9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9060" marR="99060" anchor="ctr"/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th-TH" sz="1400" dirty="0" smtClean="0">
                          <a:solidFill>
                            <a:srgbClr val="FFC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9. แผนบูรณาการพัฒนาคนตลอดช่วงชีวิต (5 กลุ่มวัย)</a:t>
                      </a:r>
                      <a:endParaRPr lang="th-TH" sz="1400" dirty="0">
                        <a:solidFill>
                          <a:srgbClr val="FFC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9060" marR="99060" anchor="ctr"/>
                </a:tc>
                <a:tc hMerge="1">
                  <a:txBody>
                    <a:bodyPr/>
                    <a:lstStyle/>
                    <a:p>
                      <a:pPr algn="ctr"/>
                      <a:endParaRPr lang="th-TH" sz="1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428569">
                <a:tc>
                  <a:txBody>
                    <a:bodyPr/>
                    <a:lstStyle/>
                    <a:p>
                      <a:pPr algn="ctr"/>
                      <a:r>
                        <a:rPr lang="th-TH" sz="80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ตัวชีวัดกระทรวง</a:t>
                      </a:r>
                      <a:endParaRPr lang="th-TH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9060" marR="99060" anchor="ctr"/>
                </a:tc>
                <a:tc gridSpan="3">
                  <a:txBody>
                    <a:bodyPr/>
                    <a:lstStyle/>
                    <a:p>
                      <a:pPr marL="273050" indent="-273050" algn="l">
                        <a:buFont typeface="+mj-lt"/>
                        <a:buAutoNum type="arabicPeriod"/>
                      </a:pPr>
                      <a:r>
                        <a:rPr lang="th-TH" sz="80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อัตราส่วนมารดาตาย ไม่เกิน 15 ต่อการเกิดมีชีพแสนคน</a:t>
                      </a:r>
                    </a:p>
                    <a:p>
                      <a:pPr marL="273050" indent="-273050" algn="l">
                        <a:buAutoNum type="arabicPeriod" startAt="3"/>
                        <a:tabLst/>
                      </a:pPr>
                      <a:r>
                        <a:rPr lang="th-TH" sz="80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เด็กที่มีภาวะเริ่มอ้วนและอ้วน ไม่เกินร้อยละ 10</a:t>
                      </a:r>
                    </a:p>
                    <a:p>
                      <a:pPr marL="273050" indent="-273050" algn="l">
                        <a:buAutoNum type="arabicPeriod" startAt="5"/>
                      </a:pPr>
                      <a:r>
                        <a:rPr lang="th-TH" sz="80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อัตราป่วยรายใหม่จากโรคหลอดเลือดหัวใจลดลง</a:t>
                      </a:r>
                    </a:p>
                  </a:txBody>
                  <a:tcPr marL="99060" marR="99060"/>
                </a:tc>
                <a:tc hMerge="1">
                  <a:txBody>
                    <a:bodyPr/>
                    <a:lstStyle/>
                    <a:p>
                      <a:pPr algn="ctr"/>
                      <a:endParaRPr lang="th-TH" sz="1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273050" marR="0" indent="-2730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2. เด็ก 0-5 ปี พัฒนาการสมวัยไม่น้อยกว่าร้อยละ 85</a:t>
                      </a:r>
                    </a:p>
                    <a:p>
                      <a:pPr marL="177800" marR="0" indent="-177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4. อัตราการคลอดในมารดาอายุ 15-19 ปี ไม่เกิน 50 ต่อ ประชากรหญิงอายุ 15-19 ปีพันคน</a:t>
                      </a:r>
                    </a:p>
                    <a:p>
                      <a:pPr marL="177800" marR="0" indent="-177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6. ร้อยละ 40 ของผู้สูงอายุมีพฤติกรรมสุขภาพผู้สูงอายุที่พึงประสงค์</a:t>
                      </a:r>
                    </a:p>
                  </a:txBody>
                  <a:tcPr marL="99060" marR="99060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428569">
                <a:tc>
                  <a:txBody>
                    <a:bodyPr/>
                    <a:lstStyle/>
                    <a:p>
                      <a:pPr marL="0" indent="0" algn="ctr"/>
                      <a:r>
                        <a:rPr lang="th-TH" sz="800" kern="800" spc="-5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เป้าหมายบริการหน่วย</a:t>
                      </a:r>
                    </a:p>
                    <a:p>
                      <a:pPr algn="ctr"/>
                      <a:r>
                        <a:rPr lang="th-TH" sz="800" kern="800" spc="-5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งาน</a:t>
                      </a:r>
                      <a:endParaRPr lang="th-TH" sz="800" kern="800" spc="-50" baseline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80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แผนการดูแลสุขภาพ</a:t>
                      </a:r>
                    </a:p>
                    <a:p>
                      <a:pPr algn="ctr"/>
                      <a:r>
                        <a:rPr lang="th-TH" sz="80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กลุ่มสตรีตั้งครรภ์และเด็กปฐมวัย</a:t>
                      </a:r>
                    </a:p>
                    <a:p>
                      <a:pPr algn="ctr"/>
                      <a:r>
                        <a:rPr lang="th-TH" sz="80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80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(กรมอนามัย)</a:t>
                      </a:r>
                      <a:endParaRPr lang="th-TH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9060" marR="9906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80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แผนส่งเสริมสุขภาพและป้องกันโรคกลุ่มเด็กวัยเรียน</a:t>
                      </a:r>
                    </a:p>
                    <a:p>
                      <a:pPr algn="ctr"/>
                      <a:r>
                        <a:rPr lang="th-TH" sz="80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(กรมอนามัย)</a:t>
                      </a:r>
                      <a:endParaRPr lang="th-TH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th-TH" sz="80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แผนงานพัฒนาสุขภาพวัยรุ่น อย่างมีคุณภาพ</a:t>
                      </a:r>
                      <a:br>
                        <a:rPr lang="th-TH" sz="80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</a:br>
                      <a:r>
                        <a:rPr lang="th-TH" sz="80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(กรมสุขภาพจิต)</a:t>
                      </a:r>
                      <a:endParaRPr lang="th-TH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80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แผนงานการป้อนกันกลุ่มวัยทำงาน</a:t>
                      </a:r>
                    </a:p>
                    <a:p>
                      <a:pPr algn="ctr"/>
                      <a:r>
                        <a:rPr lang="th-TH" sz="80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(กรมควบคุมโรค)</a:t>
                      </a:r>
                      <a:endParaRPr lang="th-TH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9060" marR="9906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80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แผนงานพัฒนาสุขภาพผู้สูงอายุและผู้พิการ</a:t>
                      </a:r>
                    </a:p>
                    <a:p>
                      <a:pPr algn="ctr"/>
                      <a:r>
                        <a:rPr lang="th-TH" sz="80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(กรมแพทย์)</a:t>
                      </a:r>
                      <a:endParaRPr lang="th-TH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9060" marR="9906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1792904">
                <a:tc>
                  <a:txBody>
                    <a:bodyPr/>
                    <a:lstStyle/>
                    <a:p>
                      <a:pPr algn="ctr"/>
                      <a:r>
                        <a:rPr lang="th-TH" sz="80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ตัวชี้วัดหน่วย</a:t>
                      </a:r>
                    </a:p>
                    <a:p>
                      <a:pPr algn="ctr"/>
                      <a:r>
                        <a:rPr lang="th-TH" sz="80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งาน</a:t>
                      </a:r>
                      <a:endParaRPr lang="th-TH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pPr marL="0" indent="0">
                        <a:buClr>
                          <a:srgbClr val="FF0000"/>
                        </a:buClr>
                        <a:buAutoNum type="arabicPeriod"/>
                      </a:pPr>
                      <a:r>
                        <a:rPr lang="th-TH" sz="800" b="0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หญิงตั้งครรภ์ได้รับการฝากครรภ์ครั้งแรกอายุครรภ์น้อยกว่าหรือเท่ากับ 12 สัปดาห์ไม่น้อยกว่าร้อยละ 60</a:t>
                      </a:r>
                    </a:p>
                    <a:p>
                      <a:pPr marL="0" indent="0">
                        <a:buClr>
                          <a:srgbClr val="FF0000"/>
                        </a:buClr>
                        <a:buAutoNum type="arabicPeriod"/>
                      </a:pPr>
                      <a:r>
                        <a:rPr lang="th-TH" sz="800" b="0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เด็กแรกเกิด-ต่ำกว่า 6 เดือน กินนมแม่อย่างเดียว ร้อยละ 50</a:t>
                      </a:r>
                    </a:p>
                    <a:p>
                      <a:pPr marL="0" indent="0">
                        <a:buClr>
                          <a:srgbClr val="FF0000"/>
                        </a:buClr>
                        <a:buAutoNum type="arabicPeriod"/>
                      </a:pPr>
                      <a:r>
                        <a:rPr lang="th-TH" sz="800" b="0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เด็กได้รับการคัดกรองพัฒนาการทุกคน</a:t>
                      </a:r>
                    </a:p>
                    <a:p>
                      <a:pPr marL="0" indent="0">
                        <a:buClr>
                          <a:srgbClr val="FF0000"/>
                        </a:buClr>
                        <a:buAutoNum type="arabicPeriod"/>
                      </a:pPr>
                      <a:r>
                        <a:rPr lang="th-TH" sz="800" b="0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เด็กที่สงสัยพัฒนาการล่าช้าทุกคนได้รับการส่งต่อ</a:t>
                      </a:r>
                    </a:p>
                  </a:txBody>
                  <a:tcPr marL="99060" marR="9906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fontAlgn="auto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AutoNum type="arabicPeriod"/>
                        <a:defRPr/>
                      </a:pPr>
                      <a:r>
                        <a:rPr lang="th-TH" sz="8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ร้อยละของเด็กวัยเรียน (6-12 ปี) มีส่วนสูงระดับดีและ รูปร่างสมส่วน ไม่น้อยกว่า 70</a:t>
                      </a:r>
                    </a:p>
                    <a:p>
                      <a:pPr marL="0" indent="0" fontAlgn="auto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AutoNum type="arabicPeriod"/>
                        <a:defRPr/>
                      </a:pPr>
                      <a:r>
                        <a:rPr lang="th-TH" sz="8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ร้อยละของเด็กนักเรียนที่มีภาวะเริ่มอ้วนและอ้วน ไม่เกิน 10</a:t>
                      </a:r>
                    </a:p>
                    <a:p>
                      <a:pPr marL="0" indent="0" fontAlgn="auto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AutoNum type="arabicPeriod"/>
                        <a:defRPr/>
                      </a:pPr>
                      <a:r>
                        <a:rPr lang="th-TH" sz="8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นักเรียนได้รับบริการตรวจวัดสายตาและการตรวจการได้ยิน ร้อยละ 70</a:t>
                      </a:r>
                    </a:p>
                    <a:p>
                      <a:pPr marL="0" indent="0" fontAlgn="auto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AutoNum type="arabicPeriod"/>
                        <a:defRPr/>
                      </a:pPr>
                      <a:r>
                        <a:rPr lang="th-TH" sz="8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อัตราการเสียชีวิตจาการจมน้ำ อายุ 0-15ปี(ไม่เกิน 8 ต่อประชากรแสนคน ภายใน 5 ปี (2560)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indent="0" fontAlgn="auto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AutoNum type="arabicPeriod"/>
                        <a:defRPr/>
                      </a:pPr>
                      <a:r>
                        <a:rPr lang="th-TH" sz="8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ร้อยละผู้สูบบุหรี่ในวัยรุ่น ไม่เกิน 10</a:t>
                      </a:r>
                    </a:p>
                    <a:p>
                      <a:pPr marL="0" indent="0" fontAlgn="auto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AutoNum type="arabicPeriod"/>
                        <a:defRPr/>
                      </a:pPr>
                      <a:r>
                        <a:rPr lang="th-TH" sz="8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ร้อยละการตั้งครรภ์ช้ำในวัยรุ่น 15-19 ปี ร้อยละ 10</a:t>
                      </a:r>
                    </a:p>
                    <a:p>
                      <a:pPr marL="0" indent="0" fontAlgn="auto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AutoNum type="arabicPeriod"/>
                        <a:defRPr/>
                      </a:pPr>
                      <a:r>
                        <a:rPr lang="th-TH" sz="8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ความชุกของผู้บริโภคเครื่องดื่มแอลกอฮอล์ในประชากรอายุ 15-19 ปี (ไม่เพิ่มขึ้นจากผลการสำรวจปี 2557)</a:t>
                      </a:r>
                      <a:endParaRPr lang="th-TH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fontAlgn="auto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Font typeface="+mj-lt"/>
                        <a:buAutoNum type="arabicPeriod"/>
                        <a:defRPr/>
                      </a:pPr>
                      <a:r>
                        <a:rPr lang="th-TH" sz="8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อัตราตายจากอุบัติเหตุทางถนนในเขตสุขภาพลดลง ร้อยละ 21 จากค่าตั้งต้น (</a:t>
                      </a:r>
                      <a:r>
                        <a:rPr lang="th-TH" sz="800" b="0" dirty="0" err="1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ค่ามัธย</a:t>
                      </a:r>
                      <a:r>
                        <a:rPr lang="th-TH" sz="8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ฐาน 3 ปี ปี2553-2555)</a:t>
                      </a:r>
                    </a:p>
                    <a:p>
                      <a:pPr marL="0" indent="0" fontAlgn="auto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Font typeface="+mj-lt"/>
                        <a:buAutoNum type="arabicPeriod"/>
                        <a:defRPr/>
                      </a:pPr>
                      <a:r>
                        <a:rPr lang="th-TH" sz="8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ร้อยละของผู้ป่วยโรคเบาหวาน/ความดันโลหิตสูงที่ควบคุมระดับน้ำตาล/ความดันโลหิตได้ดี (ไม่น้อยกว่าร้อยละ 40 และ 50)</a:t>
                      </a:r>
                    </a:p>
                  </a:txBody>
                  <a:tcPr marL="99060" marR="9906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Clr>
                          <a:srgbClr val="FF0000"/>
                        </a:buClr>
                        <a:buFontTx/>
                        <a:buAutoNum type="arabicPeriod"/>
                      </a:pPr>
                      <a:r>
                        <a:rPr lang="th-TH" sz="800" b="0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ร้อยละของผู้สูงอายุได้รับการพัฒนาทักษะทางกาย</a:t>
                      </a:r>
                      <a:r>
                        <a:rPr lang="th-TH" sz="800" b="0" baseline="0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800" b="0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ใจร้อยละ 80 </a:t>
                      </a:r>
                    </a:p>
                    <a:p>
                      <a:pPr marL="0" indent="0">
                        <a:buClr>
                          <a:srgbClr val="FF0000"/>
                        </a:buClr>
                        <a:buFontTx/>
                        <a:buAutoNum type="arabicPeriod"/>
                      </a:pPr>
                      <a:r>
                        <a:rPr lang="th-TH" sz="800" b="0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ร้อยละขอผู้สูงอายุได้รับการคัดกรองสุขภาพทั้งร่างกายใจร้อยละ 60</a:t>
                      </a:r>
                    </a:p>
                    <a:p>
                      <a:pPr marL="0" indent="0">
                        <a:buClr>
                          <a:srgbClr val="FF0000"/>
                        </a:buClr>
                        <a:buFontTx/>
                        <a:buAutoNum type="arabicPeriod"/>
                      </a:pPr>
                      <a:r>
                        <a:rPr lang="th-TH" sz="800" b="0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ร้อยละของ </a:t>
                      </a:r>
                      <a:r>
                        <a:rPr lang="th-TH" sz="800" b="0" dirty="0" err="1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รพช</a:t>
                      </a:r>
                      <a:r>
                        <a:rPr lang="th-TH" sz="800" b="0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 </a:t>
                      </a:r>
                      <a:r>
                        <a:rPr lang="th-TH" sz="800" b="0" dirty="0" err="1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รพศ</a:t>
                      </a:r>
                      <a:r>
                        <a:rPr lang="th-TH" sz="800" b="0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800" b="0" dirty="0" err="1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รพท</a:t>
                      </a:r>
                      <a:r>
                        <a:rPr lang="th-TH" sz="800" b="0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มีระบบการดูแลผู้สูงอายุที่ครบวงจร</a:t>
                      </a:r>
                    </a:p>
                    <a:p>
                      <a:pPr marL="0" indent="0">
                        <a:buClr>
                          <a:srgbClr val="FF0000"/>
                        </a:buClr>
                        <a:buFontTx/>
                        <a:buAutoNum type="arabicPeriod"/>
                      </a:pPr>
                      <a:r>
                        <a:rPr lang="th-TH" sz="800" b="0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ร้อยละของสถานบริการมีการปรับสภาพแวดล้อม มีสิ่งอำนวยความสะดวกให้คนพิการ/ผู้สูงอายุเข้าถึงและใช้ประโยชน์</a:t>
                      </a:r>
                    </a:p>
                    <a:p>
                      <a:pPr marL="0" indent="0">
                        <a:buClr>
                          <a:srgbClr val="FF0000"/>
                        </a:buClr>
                        <a:buFontTx/>
                        <a:buAutoNum type="arabicPeriod"/>
                      </a:pPr>
                      <a:r>
                        <a:rPr lang="th-TH" sz="800" b="0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ร้อยละ 95 ของ </a:t>
                      </a:r>
                      <a:r>
                        <a:rPr lang="th-TH" sz="800" b="0" dirty="0" err="1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รพท</a:t>
                      </a:r>
                      <a:r>
                        <a:rPr lang="th-TH" sz="800" b="0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./รพศ.มีหน่วยบริการสุขภาพผู้สูงอายุ</a:t>
                      </a:r>
                    </a:p>
                    <a:p>
                      <a:pPr marL="0" indent="0">
                        <a:buClr>
                          <a:srgbClr val="FF0000"/>
                        </a:buClr>
                        <a:buFontTx/>
                        <a:buAutoNum type="arabicPeriod"/>
                      </a:pPr>
                      <a:r>
                        <a:rPr lang="th-TH" sz="800" b="0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ร้อยละ 50 ของโรงพยาบาลชุมชนมีหน่วยบริการผู้สูงอายุที่ให้บริการประเมิน/คัดกรองและรักษาเบื้องต้น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th-TH" sz="800" b="0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ร้อยละของผู้สูงอายุที่ต้องพึ่งพิงในการดำเนินกิจวัตรประจำวันพื้นฐาน น้อยกว่าร้อยละ 15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th-TH" sz="800" b="0" kern="0" spc="-40" smtClean="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rPr>
                        <a:t>คนพิการทางการเครื่องไหว(ขาขาด)ได้รับบริการครบถ้วน ร้อยละ 100</a:t>
                      </a:r>
                    </a:p>
                  </a:txBody>
                  <a:tcPr marL="99060" marR="9906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1109893">
                <a:tc>
                  <a:txBody>
                    <a:bodyPr/>
                    <a:lstStyle/>
                    <a:p>
                      <a:pPr algn="ctr"/>
                      <a:r>
                        <a:rPr lang="th-TH" sz="80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ผลผลิต</a:t>
                      </a:r>
                      <a:r>
                        <a:rPr lang="en-US" sz="80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/ </a:t>
                      </a:r>
                      <a:r>
                        <a:rPr lang="th-TH" sz="80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โครงการ</a:t>
                      </a:r>
                      <a:endParaRPr lang="th-TH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pPr marL="0" indent="0">
                        <a:buClr>
                          <a:srgbClr val="FF0000"/>
                        </a:buClr>
                        <a:buAutoNum type="arabicPeriod"/>
                      </a:pPr>
                      <a:r>
                        <a:rPr lang="th-TH" sz="800" b="0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หญิงตั้งครรภ์ที่มีภาวะเสี่ยงได้รับการดูแลอย่างมีคุณภาพ</a:t>
                      </a:r>
                    </a:p>
                    <a:p>
                      <a:pPr marL="0" indent="0">
                        <a:buClr>
                          <a:srgbClr val="FF0000"/>
                        </a:buClr>
                        <a:buAutoNum type="arabicPeriod"/>
                      </a:pPr>
                      <a:r>
                        <a:rPr lang="en-US" sz="800" b="0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MCH Board </a:t>
                      </a:r>
                      <a:r>
                        <a:rPr lang="th-TH" sz="800" b="0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มีกลไกที่มีประสิทธิ์ภาพ</a:t>
                      </a:r>
                    </a:p>
                    <a:p>
                      <a:pPr marL="0" indent="0">
                        <a:buClr>
                          <a:srgbClr val="FF0000"/>
                        </a:buClr>
                        <a:buAutoNum type="arabicPeriod"/>
                      </a:pPr>
                      <a:r>
                        <a:rPr lang="th-TH" sz="800" b="0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เจ้าหน้าที่ด้านสาธารณสุขและผู้เลี้ยงดูเด็ก ได้รับการพัฒนาความรู้ด้านการตรวจคัดกรองและกระตุ้นส่งเสริมพัฒนาการเด็ก</a:t>
                      </a:r>
                    </a:p>
                  </a:txBody>
                  <a:tcPr marL="99060" marR="9906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AutoNum type="arabicPeriod"/>
                      </a:pPr>
                      <a:r>
                        <a:rPr lang="th-TH" sz="8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ตำบล </a:t>
                      </a:r>
                      <a:r>
                        <a:rPr lang="en-US" sz="8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IQ </a:t>
                      </a:r>
                      <a:r>
                        <a:rPr lang="th-TH" sz="8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ดี  </a:t>
                      </a:r>
                      <a:r>
                        <a:rPr lang="en-US" sz="8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EQ </a:t>
                      </a:r>
                      <a:r>
                        <a:rPr lang="th-TH" sz="8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เด่น</a:t>
                      </a:r>
                    </a:p>
                    <a:p>
                      <a:pPr marL="0" indent="0">
                        <a:buAutoNum type="arabicPeriod"/>
                      </a:pPr>
                      <a:r>
                        <a:rPr lang="th-TH" sz="8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ชุมชน /หมู่บ้านไอโอดิน</a:t>
                      </a:r>
                    </a:p>
                    <a:p>
                      <a:pPr marL="0" indent="0">
                        <a:buAutoNum type="arabicPeriod"/>
                      </a:pPr>
                      <a:r>
                        <a:rPr lang="th-TH" sz="8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โรงเรียนส่งเสริมสุขภาพแนวใหม่</a:t>
                      </a:r>
                    </a:p>
                    <a:p>
                      <a:pPr marL="0" indent="0">
                        <a:buNone/>
                      </a:pPr>
                      <a:r>
                        <a:rPr lang="th-TH" sz="8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</a:t>
                      </a:r>
                      <a:r>
                        <a:rPr lang="th-TH" sz="8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-  พัฒนา </a:t>
                      </a:r>
                      <a:r>
                        <a:rPr lang="en-US" sz="8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IQ&amp;EQ &gt;&gt; LD,ADHD       </a:t>
                      </a:r>
                      <a:r>
                        <a:rPr lang="en-US" sz="8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</a:p>
                    <a:p>
                      <a:pPr marL="0" indent="0">
                        <a:buNone/>
                      </a:pPr>
                      <a:r>
                        <a:rPr lang="en-US" sz="8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</a:t>
                      </a:r>
                      <a:r>
                        <a:rPr lang="en-US" sz="8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-  </a:t>
                      </a:r>
                      <a:r>
                        <a:rPr lang="th-TH" sz="8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ทักษะชีวิต</a:t>
                      </a:r>
                      <a:r>
                        <a:rPr lang="th-TH" sz="8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</a:t>
                      </a:r>
                    </a:p>
                    <a:p>
                      <a:pPr marL="0" indent="0">
                        <a:buNone/>
                      </a:pPr>
                      <a:r>
                        <a:rPr lang="th-TH" sz="8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</a:t>
                      </a:r>
                      <a:r>
                        <a:rPr lang="th-TH" sz="8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-  การคุ้มครองผู้บริโภคในโรงเรียน</a:t>
                      </a:r>
                    </a:p>
                    <a:p>
                      <a:pPr marL="0" indent="0">
                        <a:buNone/>
                      </a:pPr>
                      <a:r>
                        <a:rPr lang="en-US" sz="800" b="0" dirty="0" smtClean="0">
                          <a:solidFill>
                            <a:srgbClr val="FF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4.</a:t>
                      </a:r>
                      <a:r>
                        <a:rPr lang="en-US" sz="800" b="0" baseline="0" dirty="0" smtClean="0">
                          <a:solidFill>
                            <a:srgbClr val="FF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8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ทำแผนบูรณาการเชื่อมโยงการกระทรวงศึกษาธิการในการดำเนินงานแก้ไขปัญหา การเรียน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วัยรุ่นได้รับการพัฒนาให้มีพฤติกรรมสุขภาพที่ถูกต้อง</a:t>
                      </a: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Clr>
                          <a:srgbClr val="FF0000"/>
                        </a:buClr>
                        <a:buFont typeface="+mj-lt"/>
                        <a:buAutoNum type="arabicPeriod"/>
                      </a:pPr>
                      <a:r>
                        <a:rPr lang="th-TH" sz="8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ตำบลจัดการสุขภาพ</a:t>
                      </a:r>
                    </a:p>
                    <a:p>
                      <a:pPr marL="0" indent="0">
                        <a:buClr>
                          <a:srgbClr val="FF0000"/>
                        </a:buClr>
                        <a:buFont typeface="+mj-lt"/>
                        <a:buAutoNum type="arabicPeriod"/>
                      </a:pPr>
                      <a:r>
                        <a:rPr lang="th-TH" sz="8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สถานประกอบการ ปลอดโรค ปลอดภัย กายใจเป็นสุข</a:t>
                      </a:r>
                    </a:p>
                    <a:p>
                      <a:pPr marL="0" indent="0">
                        <a:buClr>
                          <a:srgbClr val="FF0000"/>
                        </a:buClr>
                        <a:buFont typeface="+mj-lt"/>
                        <a:buAutoNum type="arabicPeriod"/>
                      </a:pPr>
                      <a:r>
                        <a:rPr lang="th-TH" sz="8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คลินิก </a:t>
                      </a:r>
                      <a:r>
                        <a:rPr lang="en-US" sz="8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NCD </a:t>
                      </a:r>
                      <a:r>
                        <a:rPr lang="th-TH" sz="8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คุณภาพ</a:t>
                      </a:r>
                    </a:p>
                    <a:p>
                      <a:pPr algn="ctr"/>
                      <a:endParaRPr lang="th-TH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9060" marR="9906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80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1. ผู้สูงอายุได้รับการส่งเสริมสุขภาพและดูแล อย่างมีประสิทธิ์ภาพ</a:t>
                      </a:r>
                    </a:p>
                    <a:p>
                      <a:pPr algn="l"/>
                      <a:r>
                        <a:rPr lang="th-TH" sz="80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2. มีหน่วยบริการเชิงรุก ( 4 ภูมิภาค) มีหลักสูตรระยะสั้น สำหรับผลิตผู้ช่วยนักกายอุปกรณ์</a:t>
                      </a:r>
                    </a:p>
                    <a:p>
                      <a:pPr algn="l"/>
                      <a:r>
                        <a:rPr lang="th-TH" sz="80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3. พัฒนาระบบฟื้นฟูในชุมชน </a:t>
                      </a:r>
                      <a:r>
                        <a:rPr lang="th-TH" sz="800" dirty="0" err="1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บรูณา</a:t>
                      </a:r>
                      <a:r>
                        <a:rPr lang="th-TH" sz="80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การกับแพทย์แผนไทยและสูงอายุ</a:t>
                      </a:r>
                    </a:p>
                  </a:txBody>
                  <a:tcPr marL="99060" marR="9906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1451398">
                <a:tc>
                  <a:txBody>
                    <a:bodyPr/>
                    <a:lstStyle/>
                    <a:p>
                      <a:pPr algn="ctr"/>
                      <a:r>
                        <a:rPr lang="th-TH" sz="80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ตัวชี้วัดผลผลิต(หน่วย</a:t>
                      </a:r>
                    </a:p>
                    <a:p>
                      <a:pPr algn="ctr"/>
                      <a:r>
                        <a:rPr lang="th-TH" sz="80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งาน)</a:t>
                      </a:r>
                      <a:endParaRPr lang="th-TH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pPr marL="0" indent="0">
                        <a:buClr>
                          <a:srgbClr val="FF0000"/>
                        </a:buClr>
                        <a:buAutoNum type="arabicPeriod"/>
                      </a:pPr>
                      <a:r>
                        <a:rPr lang="th-TH" sz="8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หญิงตั้งครรภ์และสามีได้รับความรู้ตามเกณฑ์ โรงเรียนพ่อแม่ ร้อยละ </a:t>
                      </a:r>
                      <a:r>
                        <a:rPr lang="en-US" sz="8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70 </a:t>
                      </a:r>
                      <a:endParaRPr lang="th-TH" sz="800" b="0" dirty="0" smtClean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0" indent="0">
                        <a:buClr>
                          <a:srgbClr val="FF0000"/>
                        </a:buClr>
                        <a:buAutoNum type="arabicPeriod"/>
                      </a:pPr>
                      <a:r>
                        <a:rPr lang="th-TH" sz="8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พ่อ แม่ผู้เลี้ยงดูเด็ก มีความรู้ ทักษะ ในการเลี้ยงดูเด็ก ร้อยละ </a:t>
                      </a:r>
                      <a:r>
                        <a:rPr lang="en-US" sz="8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80 </a:t>
                      </a:r>
                      <a:endParaRPr lang="th-TH" sz="800" b="0" dirty="0" smtClean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0" indent="0">
                        <a:buClr>
                          <a:srgbClr val="FF0000"/>
                        </a:buClr>
                        <a:buAutoNum type="arabicPeriod"/>
                      </a:pPr>
                      <a:r>
                        <a:rPr lang="th-TH" sz="800" b="0" dirty="0" err="1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อบต</a:t>
                      </a:r>
                      <a:r>
                        <a:rPr lang="th-TH" sz="8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r>
                        <a:rPr lang="en-US" sz="8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/ </a:t>
                      </a:r>
                      <a:r>
                        <a:rPr lang="th-TH" sz="8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เทศบาล มีแผนพัฒนาเด็กองค์รวม ร้อยละ </a:t>
                      </a:r>
                      <a:r>
                        <a:rPr lang="en-US" sz="8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50</a:t>
                      </a:r>
                      <a:endParaRPr lang="th-TH" sz="800" b="0" dirty="0" smtClean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9060" marR="9906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Clr>
                          <a:srgbClr val="FF0000"/>
                        </a:buClr>
                        <a:buAutoNum type="arabicPeriod"/>
                      </a:pPr>
                      <a:r>
                        <a:rPr lang="th-TH" sz="8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ร้อยละของโรงเรียนปลอดน้ำอัดลม (ควบคุมน้ำหวานและขนมกรุบกรอบ)ไม่น้อยกว่า 75</a:t>
                      </a:r>
                    </a:p>
                    <a:p>
                      <a:pPr marL="0" indent="0">
                        <a:buClr>
                          <a:srgbClr val="FF0000"/>
                        </a:buClr>
                        <a:buAutoNum type="arabicPeriod"/>
                      </a:pPr>
                      <a:r>
                        <a:rPr lang="th-TH" sz="8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ร้อยละของเด็กประถม 1 ได้รับการตรวจช่องปากไม่น้อยกว่า 85 และเคลือบหลุมร่องฟันไม่น้อยกว่า 30</a:t>
                      </a:r>
                    </a:p>
                    <a:p>
                      <a:pPr marL="0" indent="0">
                        <a:buClr>
                          <a:srgbClr val="FF0000"/>
                        </a:buClr>
                        <a:buAutoNum type="arabicPeriod"/>
                      </a:pPr>
                      <a:r>
                        <a:rPr lang="th-TH" sz="8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ร้อยละ 95 ของนักเรียน ป.1 ได้รับวัคซีน </a:t>
                      </a:r>
                      <a:r>
                        <a:rPr lang="en-US" sz="8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MMR (</a:t>
                      </a:r>
                      <a:r>
                        <a:rPr lang="th-TH" sz="8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หัด คางทูม หัดเยอรมัน)และ ป.6 ได้รับวัด</a:t>
                      </a:r>
                      <a:r>
                        <a:rPr lang="th-TH" sz="800" b="0" dirty="0" err="1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ซีน</a:t>
                      </a:r>
                      <a:r>
                        <a:rPr lang="th-TH" sz="8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800" b="0" dirty="0" err="1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dT</a:t>
                      </a:r>
                      <a:r>
                        <a:rPr lang="en-US" sz="8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(</a:t>
                      </a:r>
                      <a:r>
                        <a:rPr lang="th-TH" sz="8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คอตีบบาดทะยัก) รายโรงเรียน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th-TH" sz="800" b="0" dirty="0" smtClean="0">
                          <a:solidFill>
                            <a:srgbClr val="FF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1. </a:t>
                      </a:r>
                      <a:r>
                        <a:rPr lang="th-TH" sz="8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ร้อยละของโรงเรียนที่มีการสอนเพศศึกษา/พฤติกรรมเสี่ยงในโรงเรียน ไม่น้อยกว่าร้อยละ 50</a:t>
                      </a:r>
                    </a:p>
                    <a:p>
                      <a:pPr marL="0" indent="0">
                        <a:buNone/>
                      </a:pPr>
                      <a:r>
                        <a:rPr lang="th-TH" sz="800" b="0" dirty="0" smtClean="0">
                          <a:solidFill>
                            <a:srgbClr val="FF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2. </a:t>
                      </a:r>
                      <a:r>
                        <a:rPr lang="th-TH" sz="8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ัดส่วนของสถานศึกษาที่ได้รับการตรวจที่ไม่มีการกระทำความผิดกำหมายควบคุมเครื่องดื่มแอลกอฮอล์ทั้งในและรอบสถานศึกษาอาชีวศึกษาที่เข้าร่วมโครงการสถานศึกษาปลอดบุหรี่</a:t>
                      </a:r>
                    </a:p>
                    <a:p>
                      <a:pPr algn="ctr"/>
                      <a:endParaRPr lang="th-TH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Clr>
                          <a:srgbClr val="FF0000"/>
                        </a:buClr>
                        <a:buFont typeface="+mj-lt"/>
                        <a:buAutoNum type="arabicPeriod"/>
                      </a:pPr>
                      <a:r>
                        <a:rPr lang="th-TH" sz="8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ร้อยละของ รพศ. </a:t>
                      </a:r>
                      <a:r>
                        <a:rPr lang="th-TH" sz="800" b="0" dirty="0" err="1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รพท</a:t>
                      </a:r>
                      <a:r>
                        <a:rPr lang="th-TH" sz="8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 </a:t>
                      </a:r>
                      <a:r>
                        <a:rPr lang="th-TH" sz="800" b="0" dirty="0" err="1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รพช</a:t>
                      </a:r>
                      <a:r>
                        <a:rPr lang="th-TH" sz="8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 ผ่านการประเมินคลินิก </a:t>
                      </a:r>
                      <a:r>
                        <a:rPr lang="en-US" sz="8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NCD </a:t>
                      </a:r>
                      <a:r>
                        <a:rPr lang="th-TH" sz="8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คุณภาพ ร้อยละ 70</a:t>
                      </a:r>
                    </a:p>
                    <a:p>
                      <a:pPr marL="0" indent="0">
                        <a:buClr>
                          <a:srgbClr val="FF0000"/>
                        </a:buClr>
                        <a:buFont typeface="+mj-lt"/>
                        <a:buAutoNum type="arabicPeriod"/>
                      </a:pPr>
                      <a:r>
                        <a:rPr lang="th-TH" sz="8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ร้อยละของผู้บาดเจ็บจากอุบัติเหตุทางถนนที่รับไว้รักษาในโรงพยาบาล ระดับ </a:t>
                      </a:r>
                      <a:r>
                        <a:rPr lang="en-US" sz="8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A, S, M1 </a:t>
                      </a:r>
                      <a:r>
                        <a:rPr lang="th-TH" sz="8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ที่มีค่า </a:t>
                      </a:r>
                      <a:r>
                        <a:rPr lang="en-US" sz="8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Probability of Survival (Ps) &gt; 0.75 </a:t>
                      </a:r>
                      <a:r>
                        <a:rPr lang="th-TH" sz="8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และรอดชีวิตหลังการดูแลรักษา (≥ร้อยละ 98.5)</a:t>
                      </a:r>
                    </a:p>
                    <a:p>
                      <a:pPr marL="0" indent="0">
                        <a:buClr>
                          <a:srgbClr val="FF0000"/>
                        </a:buClr>
                        <a:buFont typeface="+mj-lt"/>
                        <a:buAutoNum type="arabicPeriod"/>
                      </a:pPr>
                      <a:r>
                        <a:rPr lang="th-TH" sz="8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ร้อยละ 50 ของผู้ที่ได้รับการประเมินโอกาสเสี่ยงต่อโรคหัวใจและหลอดเลือด (</a:t>
                      </a:r>
                      <a:r>
                        <a:rPr lang="en-US" sz="8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CVD  Risk) </a:t>
                      </a:r>
                      <a:r>
                        <a:rPr lang="th-TH" sz="8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และมีความเสี่ยงสูงมาก ได้รับการปรับเปลี่ยนพฤติกรรมอย่างเข้มข้นและ/หรือได้รับยาในการรักษาเพื่อลดความเสี่ยง </a:t>
                      </a:r>
                    </a:p>
                  </a:txBody>
                  <a:tcPr marL="99060" marR="9906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Clr>
                          <a:srgbClr val="FF0000"/>
                        </a:buClr>
                        <a:buFont typeface="+mj-lt"/>
                        <a:buAutoNum type="arabicPeriod"/>
                      </a:pPr>
                      <a:r>
                        <a:rPr lang="th-TH" sz="800" b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ผู้สูงอายุได้รับการประเมินคัดกรองสุขภาพ ร่างกาย</a:t>
                      </a:r>
                      <a:r>
                        <a:rPr lang="th-TH" sz="800" b="0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800" b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ใจ</a:t>
                      </a:r>
                      <a:r>
                        <a:rPr lang="en-US" sz="800" b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800" b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ร้อยละ </a:t>
                      </a:r>
                      <a:r>
                        <a:rPr lang="en-US" sz="800" b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60</a:t>
                      </a:r>
                    </a:p>
                    <a:p>
                      <a:pPr marL="0" indent="0">
                        <a:buClr>
                          <a:srgbClr val="FF0000"/>
                        </a:buClr>
                        <a:buFont typeface="+mj-lt"/>
                        <a:buAutoNum type="arabicPeriod"/>
                      </a:pPr>
                      <a:r>
                        <a:rPr lang="th-TH" sz="800" b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ผู้สูงอายุกลุ่มเสี่ยงได้รับการพัฒนาทักษะ กาย ใจ  ร้อยละ 80</a:t>
                      </a:r>
                    </a:p>
                    <a:p>
                      <a:pPr marL="0" indent="0">
                        <a:buClr>
                          <a:srgbClr val="FF0000"/>
                        </a:buClr>
                        <a:buFont typeface="+mj-lt"/>
                        <a:buAutoNum type="arabicPeriod"/>
                      </a:pPr>
                      <a:r>
                        <a:rPr lang="th-TH" sz="800" b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มี </a:t>
                      </a:r>
                      <a:r>
                        <a:rPr lang="en-US" sz="800" b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Care manager</a:t>
                      </a:r>
                      <a:r>
                        <a:rPr lang="th-TH" sz="800" b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และ</a:t>
                      </a:r>
                      <a:r>
                        <a:rPr lang="en-US" sz="800" b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Caregiver</a:t>
                      </a:r>
                      <a:r>
                        <a:rPr lang="th-TH" sz="800" b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อย่างเพียงพอในสัดส่วน </a:t>
                      </a:r>
                      <a:r>
                        <a:rPr lang="en-US" sz="800" b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Care manager1</a:t>
                      </a:r>
                      <a:r>
                        <a:rPr lang="th-TH" sz="800" b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คนต่อ </a:t>
                      </a:r>
                      <a:r>
                        <a:rPr lang="en-US" sz="800" b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Caregiver</a:t>
                      </a:r>
                      <a:r>
                        <a:rPr lang="th-TH" sz="800" b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5-7 คน</a:t>
                      </a:r>
                      <a:r>
                        <a:rPr lang="en-US" sz="800" b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800" b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และ </a:t>
                      </a:r>
                      <a:r>
                        <a:rPr lang="en-US" sz="800" b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Caregiver 1 </a:t>
                      </a:r>
                      <a:r>
                        <a:rPr lang="th-TH" sz="800" b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คนต่อผู้สูงอายุติดบ้าน     ติดเตียง 5-7 คน</a:t>
                      </a:r>
                      <a:r>
                        <a:rPr lang="en-US" sz="800" b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800" b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ภายในปี 2559</a:t>
                      </a:r>
                      <a:endParaRPr lang="en-US" sz="800" b="0" dirty="0" smtClean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9060" marR="9906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599532096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447800" y="-152400"/>
            <a:ext cx="9105900" cy="551645"/>
          </a:xfrm>
        </p:spPr>
        <p:txBody>
          <a:bodyPr/>
          <a:lstStyle/>
          <a:p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แผนการดูแลสุขภาพกลุ่มสตรีตั้งครรภ์และเด็กปฐมวัย</a:t>
            </a:r>
          </a:p>
        </p:txBody>
      </p:sp>
      <p:graphicFrame>
        <p:nvGraphicFramePr>
          <p:cNvPr id="4" name="ตัวแทนเนื้อหา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986158417"/>
              </p:ext>
            </p:extLst>
          </p:nvPr>
        </p:nvGraphicFramePr>
        <p:xfrm>
          <a:off x="1" y="489398"/>
          <a:ext cx="12192000" cy="60278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50830"/>
                <a:gridCol w="9941170"/>
              </a:tblGrid>
              <a:tr h="560880">
                <a:tc>
                  <a:txBody>
                    <a:bodyPr/>
                    <a:lstStyle/>
                    <a:p>
                      <a:r>
                        <a:rPr lang="th-TH" sz="1400" b="1" dirty="0" smtClean="0">
                          <a:latin typeface="Tahoma" pitchFamily="34" charset="0"/>
                          <a:cs typeface="Tahoma" pitchFamily="34" charset="0"/>
                        </a:rPr>
                        <a:t>เป้าหมายกระทรวง</a:t>
                      </a:r>
                      <a:endParaRPr lang="th-TH" sz="1400" b="1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99060" marR="99060"/>
                </a:tc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1. </a:t>
                      </a:r>
                      <a:r>
                        <a:rPr lang="th-TH" sz="14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อัตราส่วนมารดาตาย ไม่เกิน 15 ต่อการเกิดมีชีพแสนคน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2.</a:t>
                      </a:r>
                      <a:r>
                        <a:rPr lang="en-US" sz="1400" b="1" baseline="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14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เด็ก 0-5 ปี พัฒนาการสมวัย  ไม่น้อยกว่าร้อยละ 85</a:t>
                      </a:r>
                      <a:endParaRPr lang="en-US" sz="1400" b="1" dirty="0" smtClean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9060" marR="9906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1041637">
                <a:tc>
                  <a:txBody>
                    <a:bodyPr/>
                    <a:lstStyle/>
                    <a:p>
                      <a:r>
                        <a:rPr lang="th-TH" sz="1400" b="1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สถานการณ์</a:t>
                      </a:r>
                      <a:endParaRPr lang="th-TH" sz="14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9060" marR="99060"/>
                </a:tc>
                <a:tc>
                  <a:txBody>
                    <a:bodyPr/>
                    <a:lstStyle/>
                    <a:p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1.</a:t>
                      </a:r>
                      <a:r>
                        <a:rPr lang="th-TH" sz="14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อัตราส่วนมารดาตายสูง 36.7ต่อการเกิดมีชีพแสนคน (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WHO</a:t>
                      </a:r>
                      <a:r>
                        <a:rPr lang="th-TH" sz="14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,2013)</a:t>
                      </a:r>
                    </a:p>
                    <a:p>
                      <a:r>
                        <a:rPr lang="th-TH" sz="14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2. เด็กมีพัฒนาการล่าช้ากว่าวัย ร้อยละ 27.5  (สำนักส่งเสริมสุขภาพ,2557)</a:t>
                      </a:r>
                    </a:p>
                    <a:p>
                      <a:r>
                        <a:rPr lang="th-TH" sz="14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3. ศูนย์เด็กเล็กมีคุณภาพลดลง ร้อยละ 60.4 (สำนักส่งเสริมสุขภาพ,2557)</a:t>
                      </a:r>
                    </a:p>
                    <a:p>
                      <a:r>
                        <a:rPr lang="th-TH" sz="14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4. ไม่มีกฎหมาย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400" b="0" dirty="0" err="1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MilkCode</a:t>
                      </a:r>
                      <a:endParaRPr lang="th-TH" sz="1400" b="0" dirty="0" smtClean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9060" marR="99060"/>
                </a:tc>
              </a:tr>
              <a:tr h="1041637">
                <a:tc>
                  <a:txBody>
                    <a:bodyPr/>
                    <a:lstStyle/>
                    <a:p>
                      <a:r>
                        <a:rPr lang="th-TH" sz="1400" b="1" dirty="0" smtClean="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rPr>
                        <a:t>ตัวชี้วัดหน่วยงาน</a:t>
                      </a:r>
                      <a:endParaRPr lang="th-TH" sz="1400" b="1" dirty="0">
                        <a:solidFill>
                          <a:schemeClr val="tx1"/>
                        </a:solidFill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99060" marR="99060"/>
                </a:tc>
                <a:tc>
                  <a:txBody>
                    <a:bodyPr/>
                    <a:lstStyle/>
                    <a:p>
                      <a:pPr marL="177800" indent="-177800"/>
                      <a:r>
                        <a:rPr lang="th-TH" sz="1400" dirty="0" smtClean="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rPr>
                        <a:t>1.หญิงตั้งครรภ์ได้รับการฝากครรภ์ครั้งแรกอายุครรภ์น้อยกว่าหรือเท่ากับ 12 สัปดาห์ไม่น้อยกว่าร้อยละ 60</a:t>
                      </a:r>
                    </a:p>
                    <a:p>
                      <a:r>
                        <a:rPr lang="th-TH" sz="1400" dirty="0" smtClean="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rPr>
                        <a:t>2.เด็กแรกเกิด-ต่ำกว่า 6 เดือน กินนมแม่อย่างเดียว ร้อยละ 50</a:t>
                      </a:r>
                    </a:p>
                    <a:p>
                      <a:r>
                        <a:rPr lang="th-TH" sz="1400" dirty="0" smtClean="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rPr>
                        <a:t>3.เด็กได้รับการคัดกรองพัฒนาการทุกคน</a:t>
                      </a:r>
                    </a:p>
                    <a:p>
                      <a:r>
                        <a:rPr lang="th-TH" sz="1400" dirty="0" smtClean="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rPr>
                        <a:t>4.เด็กที่สงสัยพัฒนาการล่าช้าทุกคนได้รับการส่งต่อ</a:t>
                      </a:r>
                      <a:endParaRPr lang="th-TH" sz="1400" dirty="0">
                        <a:solidFill>
                          <a:schemeClr val="tx1"/>
                        </a:solidFill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99060" marR="99060"/>
                </a:tc>
              </a:tr>
              <a:tr h="776303">
                <a:tc>
                  <a:txBody>
                    <a:bodyPr/>
                    <a:lstStyle/>
                    <a:p>
                      <a:r>
                        <a:rPr lang="th-TH" sz="1400" b="1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มาตรการ</a:t>
                      </a:r>
                      <a:endParaRPr lang="th-TH" sz="14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9060" marR="99060"/>
                </a:tc>
                <a:tc>
                  <a:txBody>
                    <a:bodyPr/>
                    <a:lstStyle/>
                    <a:p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1. MCH board </a:t>
                      </a:r>
                      <a:r>
                        <a:rPr lang="th-TH" sz="14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เขต/จังหวัดมีกลไกเฝ้าระวังและแก้ไขปัญหาสุขภาพแม่และเด็ก </a:t>
                      </a:r>
                    </a:p>
                    <a:p>
                      <a:r>
                        <a:rPr lang="en-US" altLang="en-US" sz="14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  <a:r>
                        <a:rPr lang="th-TH" altLang="en-US" sz="14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r>
                        <a:rPr lang="en-US" altLang="en-US" sz="14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DHS </a:t>
                      </a:r>
                      <a:r>
                        <a:rPr lang="th-TH" altLang="en-US" sz="14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มีแผนแก้ปัญหา</a:t>
                      </a:r>
                      <a:r>
                        <a:rPr lang="en-US" altLang="en-US" sz="14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MCH</a:t>
                      </a:r>
                      <a:r>
                        <a:rPr lang="th-TH" altLang="en-US" sz="14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ที่ชัดเจนและมีแนวทางพัฒนาบริการ</a:t>
                      </a:r>
                      <a:r>
                        <a:rPr lang="en-US" altLang="en-US" sz="14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ANC &amp; LR&amp; WCC </a:t>
                      </a:r>
                      <a:r>
                        <a:rPr lang="th-TH" altLang="en-US" sz="14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และ ศูนย์เด็กคุณภาพ</a:t>
                      </a:r>
                    </a:p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th-TH" sz="14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3. ผลักดันมาตรการทางกฎหมายสำหรับสุขภาพแม่และเด็ก</a:t>
                      </a:r>
                      <a:endParaRPr lang="en-US" sz="1400" b="0" dirty="0" smtClean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9060" marR="99060"/>
                </a:tc>
              </a:tr>
              <a:tr h="77630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b="1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ยุทธศาสตร์</a:t>
                      </a:r>
                      <a:endParaRPr lang="en-US" sz="1400" b="1" dirty="0" smtClean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9060" marR="99060"/>
                </a:tc>
                <a:tc>
                  <a:txBody>
                    <a:bodyPr/>
                    <a:lstStyle/>
                    <a:p>
                      <a:pPr>
                        <a:buAutoNum type="arabicPeriod"/>
                      </a:pPr>
                      <a:r>
                        <a:rPr lang="th-TH" sz="14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14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สร้างกลไกการบริหารจัดการและบูรณาการทุกภาคีเครือข่ายที่เกี่ยวข้องต่อพัฒนาการเด็ก</a:t>
                      </a:r>
                    </a:p>
                    <a:p>
                      <a:r>
                        <a:rPr lang="th-TH" sz="14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2. ส่งเสริมการมีส่วนร่วม ครอบครัว ชุมชน ภาคประชาสังคม ท้องถิ่น รัฐ</a:t>
                      </a:r>
                    </a:p>
                    <a:p>
                      <a:r>
                        <a:rPr lang="th-TH" sz="14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3. เสริมสร้างสุขภาพและทุนทางสังคมแก่เด็กทุกมิติ</a:t>
                      </a:r>
                    </a:p>
                  </a:txBody>
                  <a:tcPr marL="99060" marR="99060"/>
                </a:tc>
              </a:tr>
              <a:tr h="993561">
                <a:tc>
                  <a:txBody>
                    <a:bodyPr/>
                    <a:lstStyle/>
                    <a:p>
                      <a:r>
                        <a:rPr lang="th-TH" sz="1400" b="1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ผลผลิต</a:t>
                      </a:r>
                      <a:endParaRPr lang="th-TH" sz="1400" b="1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9060" marR="99060"/>
                </a:tc>
                <a:tc>
                  <a:txBody>
                    <a:bodyPr/>
                    <a:lstStyle/>
                    <a:p>
                      <a:pPr marL="228600" indent="-228600">
                        <a:buAutoNum type="arabicPeriod"/>
                      </a:pPr>
                      <a:r>
                        <a:rPr lang="th-TH" sz="14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หญิงตั้งครรภ์ที่มีภาวะเสี่ยงได้รับการดูแลอย่างมีคุณภาพ</a:t>
                      </a:r>
                    </a:p>
                    <a:p>
                      <a:pPr marL="228600" indent="-228600">
                        <a:buAutoNum type="arabicPeriod"/>
                      </a:pP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MCH</a:t>
                      </a:r>
                      <a:r>
                        <a:rPr lang="en-US" sz="14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Board </a:t>
                      </a:r>
                      <a:r>
                        <a:rPr lang="th-TH" sz="14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มีกลไกที่มีประสิทธิ์ภาพ</a:t>
                      </a:r>
                    </a:p>
                    <a:p>
                      <a:pPr marL="228600" indent="-228600">
                        <a:buAutoNum type="arabicPeriod"/>
                      </a:pPr>
                      <a:r>
                        <a:rPr lang="th-TH" sz="14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เจ้าหน้าที่ด้านสาธารณสุขและผู้เลี้ยงดูเด็ก</a:t>
                      </a:r>
                      <a:r>
                        <a:rPr lang="th-TH" sz="14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14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ได้รับการพัฒนาความรู้ด้านการตรวจคัดกรองและกระตุ้นส่งเสริมพัฒนาการเด็ก</a:t>
                      </a:r>
                    </a:p>
                  </a:txBody>
                  <a:tcPr marL="99060" marR="99060"/>
                </a:tc>
              </a:tr>
              <a:tr h="837483">
                <a:tc>
                  <a:txBody>
                    <a:bodyPr/>
                    <a:lstStyle/>
                    <a:p>
                      <a:r>
                        <a:rPr lang="th-TH" sz="1400" b="1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ตัวชี้วัดผลผลิต</a:t>
                      </a:r>
                      <a:endParaRPr lang="th-TH" sz="14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9060" marR="99060"/>
                </a:tc>
                <a:tc>
                  <a:txBody>
                    <a:bodyPr/>
                    <a:lstStyle/>
                    <a:p>
                      <a:pPr marL="228600" indent="-228600">
                        <a:buAutoNum type="arabicPeriod"/>
                      </a:pPr>
                      <a:r>
                        <a:rPr lang="th-TH" sz="14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หญิงตั้งครรภ์และสามีได้รับความรู้ตามเกณฑ์ โรงเรียนพ่อแม่ ร้อยละ 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70 </a:t>
                      </a:r>
                    </a:p>
                    <a:p>
                      <a:pPr marL="228600" indent="-228600">
                        <a:buAutoNum type="arabicPeriod"/>
                      </a:pPr>
                      <a:r>
                        <a:rPr lang="th-TH" sz="14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พ่อ แม่ผู้เลี้ยงดูเด็ก มีความรู้ ทักษะ ในการเลี้ยงดูเด็ก ร้อยละ 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80 </a:t>
                      </a:r>
                    </a:p>
                    <a:p>
                      <a:pPr marL="228600" indent="-228600">
                        <a:buAutoNum type="arabicPeriod"/>
                      </a:pPr>
                      <a:r>
                        <a:rPr lang="th-TH" sz="1400" b="0" dirty="0" err="1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อบต</a:t>
                      </a:r>
                      <a:r>
                        <a:rPr lang="th-TH" sz="14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/ </a:t>
                      </a:r>
                      <a:r>
                        <a:rPr lang="th-TH" sz="14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เทศบาล มีแผนพัฒนาเด็กองค์รวม ร้อยละ 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50</a:t>
                      </a:r>
                      <a:endParaRPr lang="th-TH" sz="1400" b="0" dirty="0" smtClean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9060" marR="9906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631764242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127625" y="685800"/>
            <a:ext cx="2038350" cy="338138"/>
          </a:xfrm>
          <a:prstGeom prst="rect">
            <a:avLst/>
          </a:prstGeom>
          <a:solidFill>
            <a:schemeClr val="tx2">
              <a:lumMod val="90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th-TH" sz="1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ปัญหาเชิงปริมาณ</a:t>
            </a:r>
          </a:p>
        </p:txBody>
      </p:sp>
      <p:graphicFrame>
        <p:nvGraphicFramePr>
          <p:cNvPr id="6" name="ตาราง 5"/>
          <p:cNvGraphicFramePr>
            <a:graphicFrameLocks noGrp="1"/>
          </p:cNvGraphicFramePr>
          <p:nvPr/>
        </p:nvGraphicFramePr>
        <p:xfrm>
          <a:off x="5106988" y="1217613"/>
          <a:ext cx="2057400" cy="5795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</a:tblGrid>
              <a:tr h="274638">
                <a:tc>
                  <a:txBody>
                    <a:bodyPr/>
                    <a:lstStyle/>
                    <a:p>
                      <a:pPr algn="ctr"/>
                      <a:r>
                        <a:rPr lang="th-TH" sz="14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itchFamily="34" charset="0"/>
                          <a:cs typeface="Tahoma" pitchFamily="34" charset="0"/>
                        </a:rPr>
                        <a:t>ธาลัส</a:t>
                      </a:r>
                      <a:r>
                        <a:rPr lang="th-TH" sz="1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itchFamily="34" charset="0"/>
                          <a:cs typeface="Tahoma" pitchFamily="34" charset="0"/>
                        </a:rPr>
                        <a:t>ซีเมีย</a:t>
                      </a:r>
                      <a:endParaRPr lang="th-TH" sz="1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T="45773" marB="45773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algn="ctr"/>
                      <a:r>
                        <a:rPr lang="th-TH" sz="1200" b="1" dirty="0" smtClean="0">
                          <a:latin typeface="Tahoma" pitchFamily="34" charset="0"/>
                          <a:cs typeface="Tahoma" pitchFamily="34" charset="0"/>
                        </a:rPr>
                        <a:t>ชนิดรุนแรง 6 </a:t>
                      </a:r>
                      <a:r>
                        <a:rPr lang="en-US" sz="1200" b="1" dirty="0" smtClean="0">
                          <a:latin typeface="Tahoma" pitchFamily="34" charset="0"/>
                          <a:cs typeface="Tahoma" pitchFamily="34" charset="0"/>
                        </a:rPr>
                        <a:t>: 1,000 LB</a:t>
                      </a:r>
                      <a:endParaRPr lang="th-TH" sz="1200" b="1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T="45773" marB="45773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7" name="ตาราง 6"/>
          <p:cNvGraphicFramePr>
            <a:graphicFrameLocks noGrp="1"/>
          </p:cNvGraphicFramePr>
          <p:nvPr/>
        </p:nvGraphicFramePr>
        <p:xfrm>
          <a:off x="5105400" y="1819275"/>
          <a:ext cx="2057400" cy="5781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</a:tblGrid>
              <a:tr h="273844">
                <a:tc>
                  <a:txBody>
                    <a:bodyPr/>
                    <a:lstStyle/>
                    <a:p>
                      <a:pPr algn="ctr"/>
                      <a:r>
                        <a:rPr lang="th-TH" sz="1400" b="1" dirty="0" smtClean="0">
                          <a:latin typeface="Tahoma" pitchFamily="34" charset="0"/>
                          <a:cs typeface="Tahoma" pitchFamily="34" charset="0"/>
                        </a:rPr>
                        <a:t>ดาวน์ซิ</a:t>
                      </a:r>
                      <a:r>
                        <a:rPr lang="th-TH" sz="1400" b="1" dirty="0" err="1" smtClean="0">
                          <a:latin typeface="Tahoma" pitchFamily="34" charset="0"/>
                          <a:cs typeface="Tahoma" pitchFamily="34" charset="0"/>
                        </a:rPr>
                        <a:t>นโดม</a:t>
                      </a:r>
                      <a:endParaRPr lang="th-TH" sz="1400" b="1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T="45488" marB="45488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75000"/>
                      </a:schemeClr>
                    </a:solidFill>
                  </a:tcPr>
                </a:tc>
              </a:tr>
              <a:tr h="273844">
                <a:tc>
                  <a:txBody>
                    <a:bodyPr/>
                    <a:lstStyle/>
                    <a:p>
                      <a:pPr algn="ctr"/>
                      <a:r>
                        <a:rPr lang="th-TH" sz="1200" b="1" dirty="0" smtClean="0">
                          <a:latin typeface="Tahoma" pitchFamily="34" charset="0"/>
                          <a:cs typeface="Tahoma" pitchFamily="34" charset="0"/>
                        </a:rPr>
                        <a:t>1 </a:t>
                      </a:r>
                      <a:r>
                        <a:rPr lang="en-US" sz="1200" b="1" dirty="0" smtClean="0">
                          <a:latin typeface="Tahoma" pitchFamily="34" charset="0"/>
                          <a:cs typeface="Tahoma" pitchFamily="34" charset="0"/>
                        </a:rPr>
                        <a:t>: 800 - 1,000 LB</a:t>
                      </a:r>
                      <a:endParaRPr lang="th-TH" sz="1200" b="1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T="45488" marB="45488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ตาราง 7"/>
          <p:cNvGraphicFramePr>
            <a:graphicFrameLocks noGrp="1"/>
          </p:cNvGraphicFramePr>
          <p:nvPr/>
        </p:nvGraphicFramePr>
        <p:xfrm>
          <a:off x="5108575" y="2422525"/>
          <a:ext cx="2057400" cy="5781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</a:tblGrid>
              <a:tr h="273844">
                <a:tc>
                  <a:txBody>
                    <a:bodyPr/>
                    <a:lstStyle/>
                    <a:p>
                      <a:pPr algn="ctr"/>
                      <a:r>
                        <a:rPr lang="th-TH" sz="1400" b="1" dirty="0" smtClean="0">
                          <a:latin typeface="Tahoma" pitchFamily="34" charset="0"/>
                          <a:cs typeface="Tahoma" pitchFamily="34" charset="0"/>
                        </a:rPr>
                        <a:t>ภาวะพำร่องไทรอยด์</a:t>
                      </a:r>
                      <a:endParaRPr lang="th-TH" sz="1400" b="1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T="45488" marB="45488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273844">
                <a:tc>
                  <a:txBody>
                    <a:bodyPr/>
                    <a:lstStyle/>
                    <a:p>
                      <a:pPr algn="ctr"/>
                      <a:r>
                        <a:rPr lang="th-TH" sz="1200" b="1" dirty="0" smtClean="0">
                          <a:latin typeface="Tahoma" pitchFamily="34" charset="0"/>
                          <a:cs typeface="Tahoma" pitchFamily="34" charset="0"/>
                        </a:rPr>
                        <a:t>0.7 </a:t>
                      </a:r>
                      <a:r>
                        <a:rPr lang="en-US" sz="1200" b="1" dirty="0" smtClean="0">
                          <a:latin typeface="Tahoma" pitchFamily="34" charset="0"/>
                          <a:cs typeface="Tahoma" pitchFamily="34" charset="0"/>
                        </a:rPr>
                        <a:t>: 1,000 LB</a:t>
                      </a:r>
                      <a:endParaRPr lang="th-TH" sz="1200" b="1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T="45488" marB="45488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ตาราง 8"/>
          <p:cNvGraphicFramePr>
            <a:graphicFrameLocks noGrp="1"/>
          </p:cNvGraphicFramePr>
          <p:nvPr/>
        </p:nvGraphicFramePr>
        <p:xfrm>
          <a:off x="5106988" y="3022600"/>
          <a:ext cx="2057400" cy="5795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</a:tblGrid>
              <a:tr h="274638">
                <a:tc>
                  <a:txBody>
                    <a:bodyPr/>
                    <a:lstStyle/>
                    <a:p>
                      <a:pPr algn="ctr"/>
                      <a:r>
                        <a:rPr lang="th-TH" sz="1400" b="1" dirty="0" smtClean="0">
                          <a:latin typeface="Tahoma" pitchFamily="34" charset="0"/>
                          <a:cs typeface="Tahoma" pitchFamily="34" charset="0"/>
                        </a:rPr>
                        <a:t>เอดส์จากแม่สู่ลูก</a:t>
                      </a:r>
                      <a:endParaRPr lang="th-TH" sz="1400" b="1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T="45773" marB="45773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algn="ctr"/>
                      <a:r>
                        <a:rPr lang="th-TH" sz="1200" b="1" dirty="0" smtClean="0">
                          <a:latin typeface="Tahoma" pitchFamily="34" charset="0"/>
                          <a:cs typeface="Tahoma" pitchFamily="34" charset="0"/>
                        </a:rPr>
                        <a:t>ปี</a:t>
                      </a:r>
                      <a:r>
                        <a:rPr lang="th-TH" sz="1200" b="1" baseline="0" dirty="0" smtClean="0">
                          <a:latin typeface="Tahoma" pitchFamily="34" charset="0"/>
                          <a:cs typeface="Tahoma" pitchFamily="34" charset="0"/>
                        </a:rPr>
                        <a:t> 255</a:t>
                      </a:r>
                      <a:r>
                        <a:rPr lang="en-US" sz="1200" b="1" baseline="0" dirty="0" smtClean="0">
                          <a:latin typeface="Tahoma" pitchFamily="34" charset="0"/>
                          <a:cs typeface="Tahoma" pitchFamily="34" charset="0"/>
                        </a:rPr>
                        <a:t>6</a:t>
                      </a:r>
                      <a:r>
                        <a:rPr lang="th-TH" sz="1200" b="1" baseline="0" dirty="0" smtClean="0">
                          <a:latin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200" b="1" baseline="0" dirty="0" smtClean="0">
                          <a:latin typeface="Tahoma" pitchFamily="34" charset="0"/>
                          <a:cs typeface="Tahoma" pitchFamily="34" charset="0"/>
                        </a:rPr>
                        <a:t>: </a:t>
                      </a:r>
                      <a:r>
                        <a:rPr lang="th-TH" sz="1200" b="1" baseline="0" dirty="0" smtClean="0">
                          <a:latin typeface="Tahoma" pitchFamily="34" charset="0"/>
                          <a:cs typeface="Tahoma" pitchFamily="34" charset="0"/>
                        </a:rPr>
                        <a:t>ร้อยละ </a:t>
                      </a:r>
                      <a:r>
                        <a:rPr lang="en-US" sz="1200" b="1" baseline="0" dirty="0" smtClean="0">
                          <a:latin typeface="Tahoma" pitchFamily="34" charset="0"/>
                          <a:cs typeface="Tahoma" pitchFamily="34" charset="0"/>
                        </a:rPr>
                        <a:t>2.4</a:t>
                      </a:r>
                      <a:endParaRPr lang="th-TH" sz="1200" b="1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T="45773" marB="45773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ตาราง 9"/>
          <p:cNvGraphicFramePr>
            <a:graphicFrameLocks noGrp="1"/>
          </p:cNvGraphicFramePr>
          <p:nvPr/>
        </p:nvGraphicFramePr>
        <p:xfrm>
          <a:off x="5116513" y="3632201"/>
          <a:ext cx="2057400" cy="7621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</a:tblGrid>
              <a:tr h="457399">
                <a:tc>
                  <a:txBody>
                    <a:bodyPr/>
                    <a:lstStyle/>
                    <a:p>
                      <a:pPr algn="ctr"/>
                      <a:r>
                        <a:rPr lang="th-TH" sz="1400" b="1" dirty="0" smtClean="0">
                          <a:latin typeface="Tahoma" pitchFamily="34" charset="0"/>
                          <a:cs typeface="Tahoma" pitchFamily="34" charset="0"/>
                        </a:rPr>
                        <a:t>ทารกแรกเกิด                     </a:t>
                      </a:r>
                      <a:r>
                        <a:rPr lang="th-TH" sz="1200" b="1" dirty="0" smtClean="0">
                          <a:latin typeface="Tahoma" pitchFamily="34" charset="0"/>
                          <a:cs typeface="Tahoma" pitchFamily="34" charset="0"/>
                        </a:rPr>
                        <a:t>น้ำหนัก</a:t>
                      </a:r>
                      <a:r>
                        <a:rPr lang="en-US" sz="1200" b="1" dirty="0" smtClean="0">
                          <a:latin typeface="Tahoma" pitchFamily="34" charset="0"/>
                          <a:cs typeface="Tahoma" pitchFamily="34" charset="0"/>
                        </a:rPr>
                        <a:t>&lt;2,500</a:t>
                      </a:r>
                      <a:r>
                        <a:rPr lang="en-US" sz="1200" b="1" baseline="0" dirty="0" smtClean="0">
                          <a:latin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1200" b="1" baseline="0" dirty="0" smtClean="0">
                          <a:latin typeface="Tahoma" pitchFamily="34" charset="0"/>
                          <a:cs typeface="Tahoma" pitchFamily="34" charset="0"/>
                        </a:rPr>
                        <a:t>กรัม</a:t>
                      </a:r>
                      <a:endParaRPr lang="th-TH" sz="1200" b="1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T="45740" marB="4574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</a:tr>
              <a:tr h="274439">
                <a:tc>
                  <a:txBody>
                    <a:bodyPr/>
                    <a:lstStyle/>
                    <a:p>
                      <a:pPr algn="ctr"/>
                      <a:r>
                        <a:rPr lang="th-TH" sz="1200" b="1" dirty="0" smtClean="0">
                          <a:latin typeface="Tahoma" pitchFamily="34" charset="0"/>
                          <a:cs typeface="Tahoma" pitchFamily="34" charset="0"/>
                        </a:rPr>
                        <a:t>ร้อยละ 8.2 (ปี</a:t>
                      </a:r>
                      <a:r>
                        <a:rPr lang="th-TH" sz="1200" b="1" baseline="0" dirty="0" smtClean="0">
                          <a:latin typeface="Tahoma" pitchFamily="34" charset="0"/>
                          <a:cs typeface="Tahoma" pitchFamily="34" charset="0"/>
                        </a:rPr>
                        <a:t> 54)</a:t>
                      </a:r>
                      <a:endParaRPr lang="th-TH" sz="1200" b="1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T="45740" marB="4574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ตาราง 10"/>
          <p:cNvGraphicFramePr>
            <a:graphicFrameLocks noGrp="1"/>
          </p:cNvGraphicFramePr>
          <p:nvPr/>
        </p:nvGraphicFramePr>
        <p:xfrm>
          <a:off x="5114925" y="4418013"/>
          <a:ext cx="2057400" cy="5795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</a:tblGrid>
              <a:tr h="274638">
                <a:tc>
                  <a:txBody>
                    <a:bodyPr/>
                    <a:lstStyle/>
                    <a:p>
                      <a:pPr algn="ctr"/>
                      <a:r>
                        <a:rPr lang="th-TH" sz="1400" b="1" dirty="0" smtClean="0">
                          <a:latin typeface="Tahoma" pitchFamily="34" charset="0"/>
                          <a:cs typeface="Tahoma" pitchFamily="34" charset="0"/>
                        </a:rPr>
                        <a:t>ภาวะขาดออกซิเจน</a:t>
                      </a:r>
                      <a:endParaRPr lang="th-TH" sz="1400" b="1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T="45773" marB="45773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algn="ctr"/>
                      <a:r>
                        <a:rPr lang="th-TH" sz="1200" b="1" dirty="0" smtClean="0">
                          <a:latin typeface="Tahoma" pitchFamily="34" charset="0"/>
                          <a:cs typeface="Tahoma" pitchFamily="34" charset="0"/>
                        </a:rPr>
                        <a:t>28.6 </a:t>
                      </a:r>
                      <a:r>
                        <a:rPr lang="en-US" sz="1200" b="1" dirty="0" smtClean="0">
                          <a:latin typeface="Tahoma" pitchFamily="34" charset="0"/>
                          <a:cs typeface="Tahoma" pitchFamily="34" charset="0"/>
                        </a:rPr>
                        <a:t>: 1,000 LB </a:t>
                      </a:r>
                      <a:r>
                        <a:rPr lang="th-TH" sz="1200" b="1" dirty="0" smtClean="0">
                          <a:latin typeface="Tahoma" pitchFamily="34" charset="0"/>
                          <a:cs typeface="Tahoma" pitchFamily="34" charset="0"/>
                        </a:rPr>
                        <a:t>(ปี 55)</a:t>
                      </a:r>
                      <a:endParaRPr lang="th-TH" sz="1200" b="1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T="45773" marB="45773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2" name="ตาราง 11"/>
          <p:cNvGraphicFramePr>
            <a:graphicFrameLocks noGrp="1"/>
          </p:cNvGraphicFramePr>
          <p:nvPr/>
        </p:nvGraphicFramePr>
        <p:xfrm>
          <a:off x="5118100" y="5021263"/>
          <a:ext cx="2057400" cy="5492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</a:tblGrid>
              <a:tr h="274638">
                <a:tc>
                  <a:txBody>
                    <a:bodyPr/>
                    <a:lstStyle/>
                    <a:p>
                      <a:pPr algn="ctr"/>
                      <a:r>
                        <a:rPr lang="th-TH" sz="1200" b="1" dirty="0" smtClean="0">
                          <a:latin typeface="Tahoma" pitchFamily="34" charset="0"/>
                          <a:cs typeface="Tahoma" pitchFamily="34" charset="0"/>
                        </a:rPr>
                        <a:t>นมแม่อย่างเดียว</a:t>
                      </a:r>
                      <a:r>
                        <a:rPr lang="th-TH" sz="1200" b="1" baseline="0" dirty="0" smtClean="0">
                          <a:latin typeface="Tahoma" pitchFamily="34" charset="0"/>
                          <a:cs typeface="Tahoma" pitchFamily="34" charset="0"/>
                        </a:rPr>
                        <a:t> 6 เดือน</a:t>
                      </a:r>
                      <a:endParaRPr lang="th-TH" sz="1200" b="1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T="45773" marB="45773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algn="ctr"/>
                      <a:r>
                        <a:rPr lang="th-TH" sz="1200" b="1" dirty="0" smtClean="0">
                          <a:latin typeface="Tahoma" pitchFamily="34" charset="0"/>
                          <a:cs typeface="Tahoma" pitchFamily="34" charset="0"/>
                        </a:rPr>
                        <a:t>ร้อยละ</a:t>
                      </a:r>
                      <a:r>
                        <a:rPr lang="th-TH" sz="1200" b="1" baseline="0" dirty="0" smtClean="0">
                          <a:latin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200" b="1" baseline="0" dirty="0" smtClean="0">
                          <a:latin typeface="Tahoma" pitchFamily="34" charset="0"/>
                          <a:cs typeface="Tahoma" pitchFamily="34" charset="0"/>
                        </a:rPr>
                        <a:t>5</a:t>
                      </a:r>
                      <a:r>
                        <a:rPr lang="th-TH" sz="1200" b="1" baseline="0" dirty="0" smtClean="0">
                          <a:latin typeface="Tahoma" pitchFamily="34" charset="0"/>
                          <a:cs typeface="Tahoma" pitchFamily="34" charset="0"/>
                        </a:rPr>
                        <a:t>7.5 (ปี 5</a:t>
                      </a:r>
                      <a:r>
                        <a:rPr lang="en-US" sz="1200" b="1" baseline="0" dirty="0" smtClean="0">
                          <a:latin typeface="Tahoma" pitchFamily="34" charset="0"/>
                          <a:cs typeface="Tahoma" pitchFamily="34" charset="0"/>
                        </a:rPr>
                        <a:t>6</a:t>
                      </a:r>
                      <a:r>
                        <a:rPr lang="th-TH" sz="1200" b="1" baseline="0" dirty="0" smtClean="0">
                          <a:latin typeface="Tahoma" pitchFamily="34" charset="0"/>
                          <a:cs typeface="Tahoma" pitchFamily="34" charset="0"/>
                        </a:rPr>
                        <a:t>)</a:t>
                      </a:r>
                      <a:endParaRPr lang="th-TH" sz="1200" b="1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T="45773" marB="45773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3" name="ตาราง 12"/>
          <p:cNvGraphicFramePr>
            <a:graphicFrameLocks noGrp="1"/>
          </p:cNvGraphicFramePr>
          <p:nvPr/>
        </p:nvGraphicFramePr>
        <p:xfrm>
          <a:off x="5116513" y="5622925"/>
          <a:ext cx="2057400" cy="5477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</a:tblGrid>
              <a:tr h="273844">
                <a:tc>
                  <a:txBody>
                    <a:bodyPr/>
                    <a:lstStyle/>
                    <a:p>
                      <a:pPr algn="ctr"/>
                      <a:r>
                        <a:rPr lang="th-TH" sz="1200" b="1" dirty="0" smtClean="0">
                          <a:latin typeface="Tahoma" pitchFamily="34" charset="0"/>
                          <a:cs typeface="Tahoma" pitchFamily="34" charset="0"/>
                        </a:rPr>
                        <a:t>พัฒนาการล่าช้าเด็กปฐมวัย</a:t>
                      </a:r>
                      <a:endParaRPr lang="th-TH" sz="1200" b="1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T="45488" marB="45488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</a:tr>
              <a:tr h="273844">
                <a:tc>
                  <a:txBody>
                    <a:bodyPr/>
                    <a:lstStyle/>
                    <a:p>
                      <a:pPr algn="ctr"/>
                      <a:r>
                        <a:rPr lang="th-TH" sz="1200" b="1" dirty="0" smtClean="0">
                          <a:latin typeface="Tahoma" pitchFamily="34" charset="0"/>
                          <a:cs typeface="Tahoma" pitchFamily="34" charset="0"/>
                        </a:rPr>
                        <a:t>ปี 2553 ร้อยละ 3</a:t>
                      </a:r>
                      <a:r>
                        <a:rPr lang="en-US" sz="1200" b="1" dirty="0" smtClean="0">
                          <a:latin typeface="Tahoma" pitchFamily="34" charset="0"/>
                          <a:cs typeface="Tahoma" pitchFamily="34" charset="0"/>
                        </a:rPr>
                        <a:t>0</a:t>
                      </a:r>
                      <a:endParaRPr lang="th-TH" sz="1200" b="1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T="45488" marB="45488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7FF91"/>
                    </a:solidFill>
                  </a:tcPr>
                </a:tc>
              </a:tr>
            </a:tbl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8013700" y="685800"/>
            <a:ext cx="2038350" cy="338138"/>
          </a:xfrm>
          <a:prstGeom prst="rect">
            <a:avLst/>
          </a:prstGeom>
          <a:solidFill>
            <a:srgbClr val="7030A0"/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th-TH" sz="1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สิ่งที่อยากเห็น </a:t>
            </a:r>
            <a:r>
              <a:rPr lang="en-US" sz="1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: 2560</a:t>
            </a:r>
            <a:endParaRPr lang="th-TH" sz="16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22" name="TextBox 21"/>
          <p:cNvSpPr txBox="1"/>
          <p:nvPr/>
        </p:nvSpPr>
        <p:spPr bwMode="auto">
          <a:xfrm>
            <a:off x="7924800" y="1295400"/>
            <a:ext cx="2362200" cy="5048250"/>
          </a:xfrm>
          <a:prstGeom prst="rect">
            <a:avLst/>
          </a:prstGeom>
          <a:solidFill>
            <a:srgbClr val="7030A0"/>
          </a:solidFill>
        </p:spPr>
        <p:txBody>
          <a:bodyPr>
            <a:spAutoFit/>
          </a:bodyPr>
          <a:lstStyle/>
          <a:p>
            <a:pPr marL="112713" indent="-112713">
              <a:buFont typeface="Arial"/>
              <a:buChar char="•"/>
              <a:defRPr/>
            </a:pPr>
            <a:r>
              <a:rPr lang="th-TH" sz="1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ธาลัสซีเมีย  ลดลง </a:t>
            </a:r>
            <a:r>
              <a:rPr lang="en-US" sz="1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4</a:t>
            </a:r>
            <a:r>
              <a:rPr lang="th-TH" sz="1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0</a:t>
            </a:r>
            <a:r>
              <a:rPr lang="en-US" sz="1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%</a:t>
            </a:r>
          </a:p>
          <a:p>
            <a:pPr marL="112713" indent="-112713">
              <a:defRPr/>
            </a:pPr>
            <a:endParaRPr lang="th-TH" sz="1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  <a:p>
            <a:pPr marL="112713" indent="-112713">
              <a:buFont typeface="Arial"/>
              <a:buChar char="•"/>
              <a:defRPr/>
            </a:pPr>
            <a:r>
              <a:rPr lang="th-TH" sz="1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เอดส์  </a:t>
            </a:r>
            <a:r>
              <a:rPr lang="en-US" sz="1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0%</a:t>
            </a:r>
          </a:p>
          <a:p>
            <a:pPr marL="112713" indent="-112713">
              <a:defRPr/>
            </a:pPr>
            <a:endParaRPr lang="en-US" sz="1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  <a:p>
            <a:pPr marL="112713" indent="-112713">
              <a:buFont typeface="Arial"/>
              <a:buChar char="•"/>
              <a:defRPr/>
            </a:pPr>
            <a:r>
              <a:rPr lang="th-TH" sz="1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นมแม่ 80</a:t>
            </a:r>
            <a:r>
              <a:rPr lang="en-US" sz="1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%</a:t>
            </a:r>
          </a:p>
          <a:p>
            <a:pPr marL="112713" indent="-112713">
              <a:defRPr/>
            </a:pPr>
            <a:endParaRPr lang="th-TH" sz="1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  <a:p>
            <a:pPr marL="112713" indent="-112713">
              <a:buFont typeface="Arial"/>
              <a:buChar char="•"/>
              <a:defRPr/>
            </a:pPr>
            <a:r>
              <a:rPr lang="th-TH" sz="1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เด็ก</a:t>
            </a:r>
            <a:r>
              <a:rPr lang="en-US" sz="1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0-5 </a:t>
            </a:r>
            <a:r>
              <a:rPr lang="th-TH" sz="1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ปีพัฒนาการสมวัย </a:t>
            </a:r>
            <a:r>
              <a:rPr lang="en-US" sz="1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85%</a:t>
            </a:r>
          </a:p>
          <a:p>
            <a:pPr marL="112713" indent="-112713">
              <a:defRPr/>
            </a:pPr>
            <a:endParaRPr lang="en-US" sz="1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  <a:p>
            <a:pPr marL="112713" indent="-112713">
              <a:buFont typeface="Arial"/>
              <a:buChar char="•"/>
              <a:defRPr/>
            </a:pPr>
            <a:r>
              <a:rPr lang="th-TH" sz="1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รพ.ทุกแห่งผ่านมาตรฐาน รพ.สายใยรักฯ </a:t>
            </a:r>
            <a:r>
              <a:rPr lang="en-US" sz="1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100% </a:t>
            </a:r>
            <a:r>
              <a:rPr lang="th-TH" sz="1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   (</a:t>
            </a:r>
            <a:r>
              <a:rPr lang="en-US" sz="1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ANC&amp;LR&amp;WCC</a:t>
            </a:r>
            <a:r>
              <a:rPr lang="th-TH" sz="1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)</a:t>
            </a:r>
          </a:p>
          <a:p>
            <a:pPr marL="112713" indent="-112713">
              <a:defRPr/>
            </a:pPr>
            <a:endParaRPr lang="th-TH" sz="1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  <a:p>
            <a:pPr marL="112713" indent="-112713">
              <a:buFont typeface="Arial"/>
              <a:buChar char="•"/>
              <a:defRPr/>
            </a:pPr>
            <a:r>
              <a:rPr lang="th-TH" sz="1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ทุกอำเภอๆ ละ  1 ตำบล ผ่านเกณฑ์ตำบลนมแม่ฯ</a:t>
            </a:r>
            <a:r>
              <a:rPr lang="en-US" sz="1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 80%</a:t>
            </a:r>
            <a:endParaRPr lang="th-TH" sz="1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  <a:p>
            <a:pPr marL="112713" indent="-112713">
              <a:defRPr/>
            </a:pPr>
            <a:endParaRPr lang="th-TH" sz="1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  <a:p>
            <a:pPr marL="112713" indent="-112713">
              <a:buFont typeface="Arial"/>
              <a:buChar char="•"/>
              <a:defRPr/>
            </a:pPr>
            <a:r>
              <a:rPr lang="th-TH" sz="1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ศูนย์เด็กเล็กคุณภาพ </a:t>
            </a:r>
            <a:r>
              <a:rPr lang="en-US" sz="1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70%</a:t>
            </a:r>
          </a:p>
          <a:p>
            <a:pPr marL="112713" indent="-112713">
              <a:defRPr/>
            </a:pPr>
            <a:endParaRPr lang="en-US" sz="1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  <a:p>
            <a:pPr marL="112713" indent="-112713">
              <a:buFont typeface="Arial"/>
              <a:buChar char="•"/>
              <a:defRPr/>
            </a:pPr>
            <a:r>
              <a:rPr lang="th-TH" sz="1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เด็กอายุ 0-5 ปี มีส่วนสูงระดับดี และรูปร่างสมส่วนไม่น้อยเกินร้อยละ 70</a:t>
            </a:r>
            <a:endParaRPr lang="en-US" sz="1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216150" y="685800"/>
            <a:ext cx="2190750" cy="338138"/>
          </a:xfrm>
          <a:prstGeom prst="rect">
            <a:avLst/>
          </a:prstGeom>
          <a:solidFill>
            <a:schemeClr val="tx2">
              <a:lumMod val="90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th-TH" sz="1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คุณภาพสถานบริการ</a:t>
            </a:r>
          </a:p>
        </p:txBody>
      </p:sp>
      <p:sp>
        <p:nvSpPr>
          <p:cNvPr id="26" name="ลูกศรขวา 25"/>
          <p:cNvSpPr/>
          <p:nvPr/>
        </p:nvSpPr>
        <p:spPr>
          <a:xfrm>
            <a:off x="2209800" y="1524000"/>
            <a:ext cx="2209800" cy="533400"/>
          </a:xfrm>
          <a:prstGeom prst="rightArrow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ANC</a:t>
            </a:r>
            <a:endParaRPr lang="th-TH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7" name="ลูกศรขวา 26"/>
          <p:cNvSpPr/>
          <p:nvPr/>
        </p:nvSpPr>
        <p:spPr>
          <a:xfrm>
            <a:off x="2197100" y="2971800"/>
            <a:ext cx="2209800" cy="685800"/>
          </a:xfrm>
          <a:prstGeom prst="rightArrow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LR</a:t>
            </a:r>
            <a:endParaRPr lang="th-TH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8" name="ลูกศรขวา 27"/>
          <p:cNvSpPr/>
          <p:nvPr/>
        </p:nvSpPr>
        <p:spPr>
          <a:xfrm>
            <a:off x="2197100" y="5029200"/>
            <a:ext cx="2209800" cy="685800"/>
          </a:xfrm>
          <a:prstGeom prst="rightArrow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WCC/DCC</a:t>
            </a:r>
            <a:endParaRPr lang="th-TH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" name="สี่เหลี่ยมผืนผ้า 29"/>
          <p:cNvSpPr/>
          <p:nvPr/>
        </p:nvSpPr>
        <p:spPr>
          <a:xfrm>
            <a:off x="2057400" y="2133600"/>
            <a:ext cx="2743200" cy="838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Wingdings" pitchFamily="2" charset="2"/>
              <a:buChar char="v"/>
              <a:defRPr/>
            </a:pPr>
            <a:r>
              <a:rPr lang="en-US" sz="16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ANC &lt; 12 Wk=51.43%</a:t>
            </a:r>
          </a:p>
          <a:p>
            <a:pPr>
              <a:buFont typeface="Wingdings" pitchFamily="2" charset="2"/>
              <a:buChar char="v"/>
              <a:defRPr/>
            </a:pPr>
            <a:r>
              <a:rPr lang="th-TH" sz="16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คัดกรองความเสี่ยงไม่ได้</a:t>
            </a:r>
          </a:p>
          <a:p>
            <a:pPr>
              <a:buFont typeface="Wingdings" pitchFamily="2" charset="2"/>
              <a:buChar char="v"/>
              <a:defRPr/>
            </a:pPr>
            <a:r>
              <a:rPr lang="en-US" sz="16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Late screening </a:t>
            </a:r>
            <a:endParaRPr lang="th-TH" sz="16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1" name="สี่เหลี่ยมผืนผ้า 30"/>
          <p:cNvSpPr/>
          <p:nvPr/>
        </p:nvSpPr>
        <p:spPr>
          <a:xfrm>
            <a:off x="2057400" y="3595688"/>
            <a:ext cx="3200400" cy="14335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Wingdings" pitchFamily="2" charset="2"/>
              <a:buChar char="v"/>
              <a:defRPr/>
            </a:pPr>
            <a:r>
              <a:rPr lang="en-US" sz="16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post partum hemorrhage </a:t>
            </a:r>
            <a:r>
              <a:rPr lang="th-TH" sz="16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สาเหตุการตายมารดาอันดับหนึ่ง</a:t>
            </a:r>
            <a:r>
              <a:rPr lang="en-US" sz="16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pPr>
              <a:buFont typeface="Wingdings" pitchFamily="2" charset="2"/>
              <a:buChar char="v"/>
              <a:defRPr/>
            </a:pPr>
            <a:r>
              <a:rPr lang="th-TH" sz="16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เครื่องมือ </a:t>
            </a:r>
          </a:p>
          <a:p>
            <a:pPr>
              <a:buFont typeface="Wingdings" pitchFamily="2" charset="2"/>
              <a:buChar char="v"/>
              <a:defRPr/>
            </a:pPr>
            <a:r>
              <a:rPr lang="th-TH" sz="16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skill </a:t>
            </a:r>
          </a:p>
          <a:p>
            <a:pPr>
              <a:buFont typeface="Wingdings" pitchFamily="2" charset="2"/>
              <a:buChar char="v"/>
              <a:defRPr/>
            </a:pPr>
            <a:r>
              <a:rPr lang="en-US" sz="16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Risk management </a:t>
            </a:r>
            <a:endParaRPr lang="th-TH" sz="16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2" name="สี่เหลี่ยมผืนผ้า 31"/>
          <p:cNvSpPr/>
          <p:nvPr/>
        </p:nvSpPr>
        <p:spPr>
          <a:xfrm>
            <a:off x="2057400" y="5257800"/>
            <a:ext cx="2667000" cy="137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Wingdings" pitchFamily="2" charset="2"/>
              <a:buChar char="v"/>
              <a:defRPr/>
            </a:pPr>
            <a:r>
              <a:rPr lang="en-US" sz="16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16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ระบบการประเมินพัฒนาการ</a:t>
            </a:r>
          </a:p>
          <a:p>
            <a:pPr>
              <a:buFont typeface="Wingdings" pitchFamily="2" charset="2"/>
              <a:buChar char="v"/>
              <a:defRPr/>
            </a:pPr>
            <a:r>
              <a:rPr lang="th-TH" sz="16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ขาดการกระตุ้นพัฒนาการ</a:t>
            </a:r>
          </a:p>
        </p:txBody>
      </p:sp>
    </p:spTree>
    <p:extLst>
      <p:ext uri="{BB962C8B-B14F-4D97-AF65-F5344CB8AC3E}">
        <p14:creationId xmlns:p14="http://schemas.microsoft.com/office/powerpoint/2010/main" xmlns="" val="2582574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1026" name="AutoShape 2" descr="View แม่ตาย.JPG in slide show"/>
          <p:cNvSpPr>
            <a:spLocks noChangeAspect="1" noChangeArrowheads="1"/>
          </p:cNvSpPr>
          <p:nvPr/>
        </p:nvSpPr>
        <p:spPr bwMode="auto">
          <a:xfrm>
            <a:off x="1714500" y="-2127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pic>
        <p:nvPicPr>
          <p:cNvPr id="1028" name="Picture 4" descr="C:\Users\user\Desktop\เนเธกเนเธ•เธฒเธข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3486" y="0"/>
            <a:ext cx="11423561" cy="6248401"/>
          </a:xfrm>
          <a:prstGeom prst="rect">
            <a:avLst/>
          </a:prstGeom>
          <a:noFill/>
        </p:spPr>
      </p:pic>
      <p:sp>
        <p:nvSpPr>
          <p:cNvPr id="7" name="สี่เหลี่ยมผืนผ้า 6"/>
          <p:cNvSpPr/>
          <p:nvPr/>
        </p:nvSpPr>
        <p:spPr>
          <a:xfrm>
            <a:off x="373486" y="5626940"/>
            <a:ext cx="678180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75000"/>
              </a:lnSpc>
            </a:pPr>
            <a:r>
              <a:rPr lang="th-TH" b="1" dirty="0">
                <a:solidFill>
                  <a:schemeClr val="accent4">
                    <a:lumMod val="75000"/>
                  </a:schemeClr>
                </a:solidFill>
                <a:latin typeface="TH SarabunPSK" panose="020B0500040200020003" pitchFamily="34" charset="-34"/>
                <a:cs typeface="TH SarabunPSK" pitchFamily="34" charset="-34"/>
              </a:rPr>
              <a:t>แผนที่แสดงแยกจังหวัดอัตราส่วนมารดาตาย/100000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  <a:latin typeface="TH SarabunPSK" panose="020B0500040200020003" pitchFamily="34" charset="-34"/>
                <a:cs typeface="TH SarabunPSK" pitchFamily="34" charset="-34"/>
              </a:rPr>
              <a:t>LB/ </a:t>
            </a:r>
            <a:endParaRPr lang="th-TH" b="1" dirty="0">
              <a:solidFill>
                <a:schemeClr val="accent4">
                  <a:lumMod val="75000"/>
                </a:schemeClr>
              </a:solidFill>
              <a:latin typeface="TH SarabunPSK" panose="020B0500040200020003" pitchFamily="34" charset="-34"/>
              <a:cs typeface="TH SarabunPSK" pitchFamily="34" charset="-34"/>
            </a:endParaRPr>
          </a:p>
          <a:p>
            <a:pPr algn="ctr">
              <a:lnSpc>
                <a:spcPct val="75000"/>
              </a:lnSpc>
            </a:pPr>
            <a:r>
              <a:rPr lang="th-TH" b="1" dirty="0">
                <a:solidFill>
                  <a:schemeClr val="accent4">
                    <a:lumMod val="75000"/>
                  </a:schemeClr>
                </a:solidFill>
                <a:latin typeface="TH SarabunPSK" panose="020B0500040200020003" pitchFamily="34" charset="-34"/>
                <a:cs typeface="TH SarabunPSK" pitchFamily="34" charset="-34"/>
              </a:rPr>
              <a:t>ที่มาการตรวจราชการปี 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  <a:latin typeface="TH SarabunPSK" panose="020B0500040200020003" pitchFamily="34" charset="-34"/>
                <a:cs typeface="TH SarabunPSK" pitchFamily="34" charset="-34"/>
              </a:rPr>
              <a:t>2557/</a:t>
            </a:r>
            <a:r>
              <a:rPr lang="en-US" b="1" dirty="0" err="1">
                <a:solidFill>
                  <a:schemeClr val="accent4">
                    <a:lumMod val="75000"/>
                  </a:schemeClr>
                </a:solidFill>
                <a:latin typeface="TH SarabunPSK" panose="020B0500040200020003" pitchFamily="34" charset="-34"/>
                <a:cs typeface="TH SarabunPSK" pitchFamily="34" charset="-34"/>
              </a:rPr>
              <a:t>sara</a:t>
            </a:r>
            <a:r>
              <a:rPr lang="th-TH" b="1" dirty="0">
                <a:solidFill>
                  <a:schemeClr val="accent4">
                    <a:lumMod val="75000"/>
                  </a:schemeClr>
                </a:solidFill>
                <a:latin typeface="TH SarabunPSK" panose="020B0500040200020003" pitchFamily="34" charset="-34"/>
                <a:cs typeface="TH SarabunPSK" pitchFamily="34" charset="-34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xmlns="" val="25135570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18952" y="334851"/>
            <a:ext cx="877329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75000"/>
              </a:lnSpc>
            </a:pPr>
            <a:r>
              <a:rPr lang="th-TH" sz="4000" b="1" dirty="0">
                <a:solidFill>
                  <a:schemeClr val="tx2">
                    <a:lumMod val="75000"/>
                  </a:schemeClr>
                </a:solidFill>
                <a:latin typeface="TH SarabunPSK" pitchFamily="34" charset="-34"/>
                <a:cs typeface="TH SarabunPSK" pitchFamily="34" charset="-34"/>
              </a:rPr>
              <a:t>. ร้อยละหญิงตั้งครรภ์ฝากครรภ์ครั้งแรก</a:t>
            </a:r>
          </a:p>
          <a:p>
            <a:pPr algn="ctr">
              <a:lnSpc>
                <a:spcPct val="75000"/>
              </a:lnSpc>
            </a:pPr>
            <a:r>
              <a:rPr lang="th-TH" sz="4000" b="1" dirty="0">
                <a:solidFill>
                  <a:schemeClr val="tx2">
                    <a:lumMod val="75000"/>
                  </a:schemeClr>
                </a:solidFill>
                <a:latin typeface="TH SarabunPSK" pitchFamily="34" charset="-34"/>
                <a:cs typeface="TH SarabunPSK" pitchFamily="34" charset="-34"/>
              </a:rPr>
              <a:t>อายุครรภ์ก่อนหรือเท่ากับ 12 สัปดาห์</a:t>
            </a:r>
          </a:p>
        </p:txBody>
      </p:sp>
      <p:grpSp>
        <p:nvGrpSpPr>
          <p:cNvPr id="7" name="กลุ่ม 6"/>
          <p:cNvGrpSpPr/>
          <p:nvPr/>
        </p:nvGrpSpPr>
        <p:grpSpPr>
          <a:xfrm>
            <a:off x="128789" y="1249251"/>
            <a:ext cx="12063211" cy="5030613"/>
            <a:chOff x="375557" y="1133615"/>
            <a:chExt cx="8430985" cy="4885261"/>
          </a:xfrm>
        </p:grpSpPr>
        <p:graphicFrame>
          <p:nvGraphicFramePr>
            <p:cNvPr id="5" name="แผนภูมิ 4"/>
            <p:cNvGraphicFramePr/>
            <p:nvPr>
              <p:extLst/>
            </p:nvPr>
          </p:nvGraphicFramePr>
          <p:xfrm>
            <a:off x="375557" y="1133615"/>
            <a:ext cx="8430985" cy="488526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cxnSp>
          <p:nvCxnSpPr>
            <p:cNvPr id="3" name="ตัวเชื่อมต่อตรง 2"/>
            <p:cNvCxnSpPr/>
            <p:nvPr/>
          </p:nvCxnSpPr>
          <p:spPr>
            <a:xfrm>
              <a:off x="1114301" y="2699550"/>
              <a:ext cx="7648699" cy="25888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สี่เหลี่ยมผืนผ้า 1"/>
          <p:cNvSpPr/>
          <p:nvPr/>
        </p:nvSpPr>
        <p:spPr>
          <a:xfrm>
            <a:off x="6196445" y="5996956"/>
            <a:ext cx="228600" cy="228600"/>
          </a:xfrm>
          <a:prstGeom prst="rect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3962400" y="6024480"/>
            <a:ext cx="228600" cy="228600"/>
          </a:xfrm>
          <a:prstGeom prst="rect">
            <a:avLst/>
          </a:prstGeom>
          <a:solidFill>
            <a:srgbClr val="08A82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3200401" y="6024481"/>
            <a:ext cx="490055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th-TH" sz="1600" b="1" dirty="0">
                <a:solidFill>
                  <a:schemeClr val="tx2">
                    <a:lumMod val="75000"/>
                  </a:schemeClr>
                </a:solidFill>
                <a:latin typeface="TH SarabunPSK" pitchFamily="34" charset="-34"/>
                <a:cs typeface="TH SarabunPSK" pitchFamily="34" charset="-34"/>
              </a:rPr>
              <a:t>                          ผ่านเกณฑ์                                 ไม่ผ่านเกณฑ์</a:t>
            </a:r>
          </a:p>
        </p:txBody>
      </p:sp>
      <p:sp>
        <p:nvSpPr>
          <p:cNvPr id="6" name="Rectangle 5"/>
          <p:cNvSpPr/>
          <p:nvPr/>
        </p:nvSpPr>
        <p:spPr>
          <a:xfrm>
            <a:off x="6698354" y="6453337"/>
            <a:ext cx="45719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/>
          <p:cNvSpPr/>
          <p:nvPr/>
        </p:nvSpPr>
        <p:spPr>
          <a:xfrm>
            <a:off x="5619648" y="6453336"/>
            <a:ext cx="5018856" cy="4073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ที่มา  การสรุปตรวจราชการ</a:t>
            </a:r>
            <a:r>
              <a:rPr lang="en-US" dirty="0"/>
              <a:t>12</a:t>
            </a:r>
            <a:r>
              <a:rPr lang="th-TH" dirty="0"/>
              <a:t>เขต ปี </a:t>
            </a:r>
            <a:r>
              <a:rPr lang="en-US" dirty="0"/>
              <a:t>2557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2283158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1" y="533400"/>
            <a:ext cx="8245475" cy="831850"/>
          </a:xfrm>
        </p:spPr>
        <p:txBody>
          <a:bodyPr>
            <a:normAutofit fontScale="90000"/>
          </a:bodyPr>
          <a:lstStyle/>
          <a:p>
            <a:pPr algn="r">
              <a:defRPr/>
            </a:pPr>
            <a:r>
              <a:rPr lang="th-TH" sz="4400" dirty="0" smtClean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ปัญหาหญิงตั้งครรภ์ที่ต้องเร่งดำเนินการ</a:t>
            </a:r>
            <a:r>
              <a:rPr lang="en-US" sz="4400" dirty="0" smtClean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th-TH" sz="4400" dirty="0">
              <a:solidFill>
                <a:srgbClr val="0000FF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2227" name="Content Placeholder 2"/>
          <p:cNvSpPr>
            <a:spLocks noGrp="1"/>
          </p:cNvSpPr>
          <p:nvPr>
            <p:ph type="subTitle" idx="1"/>
          </p:nvPr>
        </p:nvSpPr>
        <p:spPr>
          <a:xfrm>
            <a:off x="2371726" y="1581150"/>
            <a:ext cx="8143875" cy="4210050"/>
          </a:xfrm>
        </p:spPr>
        <p:txBody>
          <a:bodyPr/>
          <a:lstStyle/>
          <a:p>
            <a:pPr eaLnBrk="1" hangingPunct="1">
              <a:spcBef>
                <a:spcPct val="0"/>
              </a:spcBef>
              <a:buFont typeface="Wingdings 2" pitchFamily="18" charset="2"/>
              <a:buNone/>
            </a:pPr>
            <a:r>
              <a:rPr lang="th-TH" altLang="en-US" b="1" u="sng" dirty="0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ก่อนฝากครรภ์</a:t>
            </a:r>
            <a:r>
              <a:rPr lang="th-TH" altLang="en-US" b="1" dirty="0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altLang="en-US" b="1" dirty="0">
                <a:latin typeface="Tahoma" pitchFamily="34" charset="0"/>
                <a:ea typeface="Tahoma" pitchFamily="34" charset="0"/>
                <a:cs typeface="Tahoma" pitchFamily="34" charset="0"/>
              </a:rPr>
              <a:t>ฝากครรภ์ช้า หญิงตั้งครรภ์ ฝากครรภ์ก่อน </a:t>
            </a:r>
            <a:r>
              <a:rPr lang="en-US" altLang="en-US" b="1" dirty="0">
                <a:latin typeface="Tahoma" pitchFamily="34" charset="0"/>
                <a:ea typeface="Tahoma" pitchFamily="34" charset="0"/>
                <a:cs typeface="Tahoma" pitchFamily="34" charset="0"/>
              </a:rPr>
              <a:t>12 </a:t>
            </a:r>
            <a:r>
              <a:rPr lang="th-TH" altLang="en-US" b="1" dirty="0" err="1">
                <a:latin typeface="Tahoma" pitchFamily="34" charset="0"/>
                <a:ea typeface="Tahoma" pitchFamily="34" charset="0"/>
                <a:cs typeface="Tahoma" pitchFamily="34" charset="0"/>
              </a:rPr>
              <a:t>สป.</a:t>
            </a:r>
            <a:r>
              <a:rPr lang="th-TH" altLang="en-US" b="1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altLang="en-US" b="1" dirty="0">
                <a:latin typeface="Tahoma" pitchFamily="34" charset="0"/>
                <a:ea typeface="Tahoma" pitchFamily="34" charset="0"/>
                <a:cs typeface="Tahoma" pitchFamily="34" charset="0"/>
              </a:rPr>
              <a:t>53% </a:t>
            </a:r>
            <a:r>
              <a:rPr lang="th-TH" altLang="en-US" b="1" dirty="0">
                <a:latin typeface="Tahoma" pitchFamily="34" charset="0"/>
                <a:ea typeface="Tahoma" pitchFamily="34" charset="0"/>
                <a:cs typeface="Tahoma" pitchFamily="34" charset="0"/>
              </a:rPr>
              <a:t>ฝากครรภ์เป็นคู่ </a:t>
            </a:r>
            <a:r>
              <a:rPr lang="en-US" altLang="en-US" b="1" dirty="0">
                <a:latin typeface="Tahoma" pitchFamily="34" charset="0"/>
                <a:ea typeface="Tahoma" pitchFamily="34" charset="0"/>
                <a:cs typeface="Tahoma" pitchFamily="34" charset="0"/>
              </a:rPr>
              <a:t>35% </a:t>
            </a:r>
            <a:r>
              <a:rPr lang="th-TH" altLang="en-US" b="1" dirty="0"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en-US" altLang="en-US" b="1" dirty="0">
                <a:latin typeface="Tahoma" pitchFamily="34" charset="0"/>
                <a:ea typeface="Tahoma" pitchFamily="34" charset="0"/>
                <a:cs typeface="Tahoma" pitchFamily="34" charset="0"/>
              </a:rPr>
              <a:t>53%</a:t>
            </a:r>
            <a:r>
              <a:rPr lang="th-TH" altLang="en-US" b="1" dirty="0">
                <a:latin typeface="Tahoma" pitchFamily="34" charset="0"/>
                <a:ea typeface="Tahoma" pitchFamily="34" charset="0"/>
                <a:cs typeface="Tahoma" pitchFamily="34" charset="0"/>
              </a:rPr>
              <a:t>)  </a:t>
            </a:r>
            <a:r>
              <a:rPr lang="th-TH" altLang="en-US" b="1" u="sng" dirty="0">
                <a:latin typeface="Tahoma" pitchFamily="34" charset="0"/>
                <a:ea typeface="Tahoma" pitchFamily="34" charset="0"/>
                <a:cs typeface="Tahoma" pitchFamily="34" charset="0"/>
              </a:rPr>
              <a:t>เป้าหมาย</a:t>
            </a:r>
            <a:r>
              <a:rPr lang="th-TH" altLang="en-US" b="1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en-US" altLang="en-US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eaLnBrk="1" hangingPunct="1">
              <a:spcBef>
                <a:spcPct val="0"/>
              </a:spcBef>
              <a:buFont typeface="Wingdings 2" pitchFamily="18" charset="2"/>
              <a:buNone/>
            </a:pPr>
            <a:r>
              <a:rPr lang="th-TH" altLang="en-US" b="1" dirty="0">
                <a:latin typeface="Tahoma" pitchFamily="34" charset="0"/>
                <a:ea typeface="Tahoma" pitchFamily="34" charset="0"/>
                <a:cs typeface="Tahoma" pitchFamily="34" charset="0"/>
              </a:rPr>
              <a:t>มาฝากครรภ์เร็วก่อน </a:t>
            </a:r>
            <a:r>
              <a:rPr lang="en-US" altLang="en-US" b="1" dirty="0">
                <a:latin typeface="Tahoma" pitchFamily="34" charset="0"/>
                <a:ea typeface="Tahoma" pitchFamily="34" charset="0"/>
                <a:cs typeface="Tahoma" pitchFamily="34" charset="0"/>
              </a:rPr>
              <a:t>12 </a:t>
            </a:r>
            <a:r>
              <a:rPr lang="th-TH" altLang="en-US" b="1" dirty="0" err="1">
                <a:latin typeface="Tahoma" pitchFamily="34" charset="0"/>
                <a:ea typeface="Tahoma" pitchFamily="34" charset="0"/>
                <a:cs typeface="Tahoma" pitchFamily="34" charset="0"/>
              </a:rPr>
              <a:t>สป.</a:t>
            </a:r>
            <a:r>
              <a:rPr lang="th-TH" altLang="en-US" b="1" dirty="0">
                <a:latin typeface="Tahoma" pitchFamily="34" charset="0"/>
                <a:ea typeface="Tahoma" pitchFamily="34" charset="0"/>
                <a:cs typeface="Tahoma" pitchFamily="34" charset="0"/>
              </a:rPr>
              <a:t>  ร้อยละ </a:t>
            </a:r>
            <a:r>
              <a:rPr lang="en-US" altLang="en-US" b="1" dirty="0">
                <a:latin typeface="Tahoma" pitchFamily="34" charset="0"/>
                <a:ea typeface="Tahoma" pitchFamily="34" charset="0"/>
                <a:cs typeface="Tahoma" pitchFamily="34" charset="0"/>
              </a:rPr>
              <a:t>60 ( </a:t>
            </a:r>
            <a:r>
              <a:rPr lang="th-TH" altLang="en-US" b="1" dirty="0">
                <a:latin typeface="Tahoma" pitchFamily="34" charset="0"/>
                <a:ea typeface="Tahoma" pitchFamily="34" charset="0"/>
                <a:cs typeface="Tahoma" pitchFamily="34" charset="0"/>
              </a:rPr>
              <a:t>ปี </a:t>
            </a:r>
            <a:r>
              <a:rPr lang="en-US" altLang="en-US" b="1" dirty="0">
                <a:latin typeface="Tahoma" pitchFamily="34" charset="0"/>
                <a:ea typeface="Tahoma" pitchFamily="34" charset="0"/>
                <a:cs typeface="Tahoma" pitchFamily="34" charset="0"/>
              </a:rPr>
              <a:t>2558)</a:t>
            </a:r>
            <a:endParaRPr lang="th-TH" altLang="en-US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eaLnBrk="1" hangingPunct="1">
              <a:spcBef>
                <a:spcPct val="0"/>
              </a:spcBef>
              <a:buFont typeface="Wingdings 2" pitchFamily="18" charset="2"/>
              <a:buNone/>
            </a:pPr>
            <a:r>
              <a:rPr lang="th-TH" altLang="en-US" b="1" u="sng" dirty="0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ระหว่างฝากครรภ์</a:t>
            </a:r>
            <a:r>
              <a:rPr lang="th-TH" altLang="en-US" b="1" dirty="0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altLang="en-US" b="1" dirty="0">
                <a:latin typeface="Tahoma" pitchFamily="34" charset="0"/>
                <a:ea typeface="Tahoma" pitchFamily="34" charset="0"/>
                <a:cs typeface="Tahoma" pitchFamily="34" charset="0"/>
              </a:rPr>
              <a:t>มีการตรวจ บันทึก แต่ขาด </a:t>
            </a:r>
            <a:r>
              <a:rPr lang="en-US" altLang="en-US" b="1" dirty="0">
                <a:latin typeface="Tahoma" pitchFamily="34" charset="0"/>
                <a:ea typeface="Tahoma" pitchFamily="34" charset="0"/>
                <a:cs typeface="Tahoma" pitchFamily="34" charset="0"/>
              </a:rPr>
              <a:t>risk communication </a:t>
            </a:r>
            <a:r>
              <a:rPr lang="th-TH" altLang="en-US" b="1" dirty="0">
                <a:latin typeface="Tahoma" pitchFamily="34" charset="0"/>
                <a:ea typeface="Tahoma" pitchFamily="34" charset="0"/>
                <a:cs typeface="Tahoma" pitchFamily="34" charset="0"/>
              </a:rPr>
              <a:t>และ </a:t>
            </a:r>
            <a:r>
              <a:rPr lang="en-US" altLang="en-US" b="1" dirty="0">
                <a:latin typeface="Tahoma" pitchFamily="34" charset="0"/>
                <a:ea typeface="Tahoma" pitchFamily="34" charset="0"/>
                <a:cs typeface="Tahoma" pitchFamily="34" charset="0"/>
              </a:rPr>
              <a:t>risk management  </a:t>
            </a:r>
            <a:r>
              <a:rPr lang="th-TH" altLang="en-US" b="1" u="sng" dirty="0">
                <a:latin typeface="Tahoma" pitchFamily="34" charset="0"/>
                <a:ea typeface="Tahoma" pitchFamily="34" charset="0"/>
                <a:cs typeface="Tahoma" pitchFamily="34" charset="0"/>
              </a:rPr>
              <a:t>เป้าหมาย</a:t>
            </a:r>
            <a:r>
              <a:rPr lang="th-TH" altLang="en-US" b="1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altLang="en-US" b="1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altLang="en-US" b="1" dirty="0">
                <a:latin typeface="Tahoma" pitchFamily="34" charset="0"/>
                <a:ea typeface="Tahoma" pitchFamily="34" charset="0"/>
                <a:cs typeface="Tahoma" pitchFamily="34" charset="0"/>
              </a:rPr>
              <a:t>การให้บริการคุณภาพและแก้ปัญหาตาม </a:t>
            </a:r>
            <a:r>
              <a:rPr lang="en-US" altLang="en-US" b="1" dirty="0">
                <a:latin typeface="Tahoma" pitchFamily="34" charset="0"/>
                <a:ea typeface="Tahoma" pitchFamily="34" charset="0"/>
                <a:cs typeface="Tahoma" pitchFamily="34" charset="0"/>
              </a:rPr>
              <a:t> risk classification/ management  </a:t>
            </a:r>
          </a:p>
          <a:p>
            <a:pPr eaLnBrk="1" hangingPunct="1">
              <a:spcBef>
                <a:spcPct val="0"/>
              </a:spcBef>
              <a:buFont typeface="Wingdings 2" pitchFamily="18" charset="2"/>
              <a:buNone/>
            </a:pPr>
            <a:r>
              <a:rPr lang="th-TH" altLang="en-US" b="1" u="sng" dirty="0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ระหว่างคลอด</a:t>
            </a:r>
            <a:r>
              <a:rPr lang="th-TH" altLang="en-US" b="1" dirty="0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altLang="en-US" b="1" dirty="0">
                <a:latin typeface="Tahoma" pitchFamily="34" charset="0"/>
                <a:ea typeface="Tahoma" pitchFamily="34" charset="0"/>
                <a:cs typeface="Tahoma" pitchFamily="34" charset="0"/>
              </a:rPr>
              <a:t>ยังมีปัญหา การจัดการเมื่อมีภาวะเสี่ยง </a:t>
            </a:r>
            <a:r>
              <a:rPr lang="th-TH" altLang="en-US" b="1" u="sng" dirty="0">
                <a:latin typeface="Tahoma" pitchFamily="34" charset="0"/>
                <a:ea typeface="Tahoma" pitchFamily="34" charset="0"/>
                <a:cs typeface="Tahoma" pitchFamily="34" charset="0"/>
              </a:rPr>
              <a:t>เป้าหมาย</a:t>
            </a:r>
            <a:r>
              <a:rPr lang="th-TH" altLang="en-US" b="1" dirty="0">
                <a:latin typeface="Tahoma" pitchFamily="34" charset="0"/>
                <a:ea typeface="Tahoma" pitchFamily="34" charset="0"/>
                <a:cs typeface="Tahoma" pitchFamily="34" charset="0"/>
              </a:rPr>
              <a:t> ลดอัตราแม่ตาย สตรีตั้งครรภ์เสี่ยงได้รับการดูแลโดยสูติ</a:t>
            </a:r>
            <a:r>
              <a:rPr lang="th-TH" altLang="en-US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แพทย์และสหสาขาวิชาชีพ</a:t>
            </a:r>
            <a:r>
              <a:rPr lang="en-US" altLang="en-US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th-TH" altLang="en-US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18066140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5459" y="1845734"/>
            <a:ext cx="10460221" cy="4023360"/>
          </a:xfrm>
        </p:spPr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en-US" dirty="0" smtClean="0"/>
              <a:t> </a:t>
            </a:r>
            <a:r>
              <a:rPr lang="en-US" sz="4400" dirty="0" smtClean="0">
                <a:cs typeface="+mj-cs"/>
              </a:rPr>
              <a:t>ANC /LR/ </a:t>
            </a:r>
            <a:r>
              <a:rPr lang="th-TH" sz="4400" dirty="0" smtClean="0">
                <a:cs typeface="+mj-cs"/>
              </a:rPr>
              <a:t>คุณภาพ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th-TH" sz="4400" dirty="0" smtClean="0">
                <a:cs typeface="+mj-cs"/>
              </a:rPr>
              <a:t>การพัฒนาศักยภาพ บุคคลากร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th-TH" sz="4400" dirty="0" smtClean="0">
                <a:cs typeface="+mj-cs"/>
              </a:rPr>
              <a:t>การพัฒนาศักยภาพด้านตรวจชันสูตร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th-TH" sz="4400" dirty="0" smtClean="0">
                <a:cs typeface="+mj-cs"/>
              </a:rPr>
              <a:t>การพัฒนา องค์ความรู้ กับประชาชน  โรงเรียนพ่อแม่</a:t>
            </a:r>
            <a:r>
              <a:rPr lang="en-US" sz="4400" dirty="0" smtClean="0">
                <a:cs typeface="+mj-cs"/>
              </a:rPr>
              <a:t>?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th-TH" sz="4400" dirty="0" smtClean="0">
                <a:cs typeface="+mj-cs"/>
              </a:rPr>
              <a:t>สร้างความตะหนัก การให้ความสำคัญกับ สมุดสีชมพู</a:t>
            </a:r>
            <a:endParaRPr lang="en-US" sz="4400" dirty="0" smtClean="0">
              <a:cs typeface="+mj-cs"/>
            </a:endParaRPr>
          </a:p>
          <a:p>
            <a:pPr>
              <a:buFont typeface="Wingdings" panose="05000000000000000000" pitchFamily="2" charset="2"/>
              <a:buChar char="q"/>
            </a:pPr>
            <a:endParaRPr lang="th-TH" sz="4400" dirty="0" smtClean="0">
              <a:cs typeface="+mj-cs"/>
            </a:endParaRPr>
          </a:p>
          <a:p>
            <a:pPr>
              <a:buFont typeface="Wingdings" panose="05000000000000000000" pitchFamily="2" charset="2"/>
              <a:buChar char="q"/>
            </a:pPr>
            <a:endParaRPr lang="en-GB" sz="4400" dirty="0"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78569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3341" y="512763"/>
            <a:ext cx="9234152" cy="914400"/>
          </a:xfrm>
        </p:spPr>
        <p:txBody>
          <a:bodyPr>
            <a:normAutofit fontScale="90000"/>
          </a:bodyPr>
          <a:lstStyle/>
          <a:p>
            <a:r>
              <a:rPr lang="th-TH" altLang="en-US" dirty="0" smtClean="0"/>
              <a:t> แนวทางการบริหารจัดการความเสี่ยงเชิงระบบหญิงตั้งครรภ์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820613504"/>
              </p:ext>
            </p:extLst>
          </p:nvPr>
        </p:nvGraphicFramePr>
        <p:xfrm>
          <a:off x="0" y="1427163"/>
          <a:ext cx="868680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Rectangle 2"/>
          <p:cNvSpPr/>
          <p:nvPr/>
        </p:nvSpPr>
        <p:spPr>
          <a:xfrm>
            <a:off x="495836" y="5110766"/>
            <a:ext cx="5054958" cy="9787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FCT/DHS</a:t>
            </a:r>
            <a:endParaRPr lang="en-GB" sz="2800" dirty="0"/>
          </a:p>
        </p:txBody>
      </p:sp>
      <p:sp>
        <p:nvSpPr>
          <p:cNvPr id="8" name="Rectangle 7"/>
          <p:cNvSpPr/>
          <p:nvPr/>
        </p:nvSpPr>
        <p:spPr>
          <a:xfrm>
            <a:off x="10084158" y="5215944"/>
            <a:ext cx="1803042" cy="9787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002060"/>
                </a:solidFill>
              </a:rPr>
              <a:t>3</a:t>
            </a:r>
            <a:r>
              <a:rPr lang="en-US" b="1" baseline="30000" dirty="0" smtClean="0">
                <a:solidFill>
                  <a:srgbClr val="002060"/>
                </a:solidFill>
              </a:rPr>
              <a:t>rd</a:t>
            </a:r>
            <a:r>
              <a:rPr lang="en-US" b="1" dirty="0" smtClean="0">
                <a:solidFill>
                  <a:srgbClr val="002060"/>
                </a:solidFill>
              </a:rPr>
              <a:t>  Hospital</a:t>
            </a:r>
            <a:endParaRPr lang="en-GB" b="1" dirty="0">
              <a:solidFill>
                <a:srgbClr val="00206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0122794" y="3484717"/>
            <a:ext cx="1803042" cy="9787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2060"/>
                </a:solidFill>
              </a:rPr>
              <a:t>2</a:t>
            </a:r>
            <a:r>
              <a:rPr lang="en-US" baseline="30000" dirty="0" smtClean="0">
                <a:solidFill>
                  <a:srgbClr val="002060"/>
                </a:solidFill>
              </a:rPr>
              <a:t>nd</a:t>
            </a:r>
            <a:r>
              <a:rPr lang="en-US" dirty="0" smtClean="0">
                <a:solidFill>
                  <a:srgbClr val="002060"/>
                </a:solidFill>
              </a:rPr>
              <a:t>  Hospital</a:t>
            </a:r>
            <a:endParaRPr lang="en-GB" dirty="0">
              <a:solidFill>
                <a:srgbClr val="00206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0084158" y="1858668"/>
            <a:ext cx="1880315" cy="9787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2060"/>
                </a:solidFill>
              </a:rPr>
              <a:t>Community/ 1</a:t>
            </a:r>
            <a:r>
              <a:rPr lang="en-US" baseline="30000" dirty="0" smtClean="0">
                <a:solidFill>
                  <a:srgbClr val="002060"/>
                </a:solidFill>
              </a:rPr>
              <a:t>st</a:t>
            </a:r>
            <a:r>
              <a:rPr lang="en-US" dirty="0" smtClean="0">
                <a:solidFill>
                  <a:srgbClr val="002060"/>
                </a:solidFill>
              </a:rPr>
              <a:t>  hospital </a:t>
            </a:r>
            <a:endParaRPr lang="en-GB" dirty="0">
              <a:solidFill>
                <a:srgbClr val="002060"/>
              </a:solidFill>
            </a:endParaRPr>
          </a:p>
        </p:txBody>
      </p:sp>
      <p:sp>
        <p:nvSpPr>
          <p:cNvPr id="12" name="Down Arrow 11"/>
          <p:cNvSpPr/>
          <p:nvPr/>
        </p:nvSpPr>
        <p:spPr>
          <a:xfrm>
            <a:off x="10781999" y="2837462"/>
            <a:ext cx="484632" cy="64725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Down Arrow 12"/>
          <p:cNvSpPr/>
          <p:nvPr/>
        </p:nvSpPr>
        <p:spPr>
          <a:xfrm>
            <a:off x="10743363" y="4463511"/>
            <a:ext cx="484632" cy="75243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Down Arrow 13"/>
          <p:cNvSpPr/>
          <p:nvPr/>
        </p:nvSpPr>
        <p:spPr>
          <a:xfrm rot="10800000">
            <a:off x="10367493" y="2779763"/>
            <a:ext cx="484632" cy="70495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Down Arrow 14"/>
          <p:cNvSpPr/>
          <p:nvPr/>
        </p:nvSpPr>
        <p:spPr>
          <a:xfrm rot="10800000">
            <a:off x="10380372" y="4463897"/>
            <a:ext cx="484632" cy="75204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449006228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125</TotalTime>
  <Words>1953</Words>
  <Application>Microsoft Office PowerPoint</Application>
  <PresentationFormat>กำหนดเอง</PresentationFormat>
  <Paragraphs>210</Paragraphs>
  <Slides>12</Slides>
  <Notes>1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12</vt:i4>
      </vt:variant>
    </vt:vector>
  </HeadingPairs>
  <TitlesOfParts>
    <vt:vector size="13" baseType="lpstr">
      <vt:lpstr>Retrospect</vt:lpstr>
      <vt:lpstr>กลไกการขับเคลื่อน MCH Board ระดับเขตและระดับจังหวัด</vt:lpstr>
      <vt:lpstr>ภาพนิ่ง 2</vt:lpstr>
      <vt:lpstr>แผนการดูแลสุขภาพกลุ่มสตรีตั้งครรภ์และเด็กปฐมวัย</vt:lpstr>
      <vt:lpstr>ภาพนิ่ง 4</vt:lpstr>
      <vt:lpstr>ภาพนิ่ง 5</vt:lpstr>
      <vt:lpstr>ภาพนิ่ง 6</vt:lpstr>
      <vt:lpstr>ปัญหาหญิงตั้งครรภ์ที่ต้องเร่งดำเนินการ </vt:lpstr>
      <vt:lpstr>ภาพนิ่ง 8</vt:lpstr>
      <vt:lpstr> แนวทางการบริหารจัดการความเสี่ยงเชิงระบบหญิงตั้งครรภ์</vt:lpstr>
      <vt:lpstr>            ระบบการจัดการเครื่อข่ายอนามัยแม่และเด็ก</vt:lpstr>
      <vt:lpstr>MCH :</vt:lpstr>
      <vt:lpstr>ภาพนิ่ง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กลไกการขับเคลื่อน MCH Board ระดับเขตและระดับจังหวัด</dc:title>
  <dc:creator>Admin</dc:creator>
  <cp:lastModifiedBy>Windows User</cp:lastModifiedBy>
  <cp:revision>19</cp:revision>
  <dcterms:created xsi:type="dcterms:W3CDTF">2015-05-17T15:20:06Z</dcterms:created>
  <dcterms:modified xsi:type="dcterms:W3CDTF">2015-05-18T02:24:18Z</dcterms:modified>
</cp:coreProperties>
</file>