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FFCCFF"/>
    <a:srgbClr val="0000FF"/>
    <a:srgbClr val="FF66FF"/>
    <a:srgbClr val="008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19" autoAdjust="0"/>
    <p:restoredTop sz="94728" autoAdjust="0"/>
  </p:normalViewPr>
  <p:slideViewPr>
    <p:cSldViewPr>
      <p:cViewPr>
        <p:scale>
          <a:sx n="73" d="100"/>
          <a:sy n="73" d="100"/>
        </p:scale>
        <p:origin x="-336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140B40-59B4-457C-AEEB-2E0FD9547AFA}" type="doc">
      <dgm:prSet loTypeId="urn:microsoft.com/office/officeart/2005/8/layout/default#1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th-TH"/>
        </a:p>
      </dgm:t>
    </dgm:pt>
    <dgm:pt modelId="{FE8D28B4-60C4-46FD-A6FF-F04B2A48743B}">
      <dgm:prSet phldrT="[ข้อความ]" custT="1"/>
      <dgm:spPr>
        <a:xfrm>
          <a:off x="552447" y="128871"/>
          <a:ext cx="2768556" cy="1510121"/>
        </a:xfrm>
        <a:prstGeom prst="rect">
          <a:avLst/>
        </a:prstGeom>
        <a:solidFill>
          <a:schemeClr val="bg2">
            <a:lumMod val="75000"/>
            <a:alpha val="90000"/>
          </a:scheme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th-TH" sz="2800" b="1" dirty="0" smtClean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  <a:p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1.</a:t>
          </a:r>
          <a:r>
            <a:rPr lang="th-TH" sz="2800" b="1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กันทรา</a:t>
          </a:r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รมย์</a:t>
          </a:r>
        </a:p>
        <a:p>
          <a:r>
            <a:rPr lang="th-TH" sz="2800" b="1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ราณี</a:t>
          </a:r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+พนมเกียรติ</a:t>
          </a:r>
        </a:p>
        <a:p>
          <a:endParaRPr lang="th-TH" sz="3200" dirty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</dgm:t>
    </dgm:pt>
    <dgm:pt modelId="{717095EE-1111-4A4F-9BDB-4DD1C8187C83}" type="parTrans" cxnId="{F779E45A-E19A-4C34-85FD-514DED017F25}">
      <dgm:prSet/>
      <dgm:spPr/>
      <dgm:t>
        <a:bodyPr/>
        <a:lstStyle/>
        <a:p>
          <a:endParaRPr lang="th-TH"/>
        </a:p>
      </dgm:t>
    </dgm:pt>
    <dgm:pt modelId="{83986DC7-1B24-456C-9AEF-84B4F7F81C49}" type="sibTrans" cxnId="{F779E45A-E19A-4C34-85FD-514DED017F25}">
      <dgm:prSet/>
      <dgm:spPr/>
      <dgm:t>
        <a:bodyPr/>
        <a:lstStyle/>
        <a:p>
          <a:endParaRPr lang="th-TH"/>
        </a:p>
      </dgm:t>
    </dgm:pt>
    <dgm:pt modelId="{69873276-50C9-4A94-851D-5DFBB7B3CFBD}">
      <dgm:prSet phldrT="[ข้อความ]" custT="1"/>
      <dgm:spPr>
        <a:xfrm>
          <a:off x="3960439" y="144017"/>
          <a:ext cx="3048306" cy="1510121"/>
        </a:xfrm>
        <a:prstGeom prst="rect">
          <a:avLst/>
        </a:prstGeom>
        <a:solidFill>
          <a:schemeClr val="accent2">
            <a:lumMod val="40000"/>
            <a:lumOff val="60000"/>
            <a:alpha val="80000"/>
          </a:scheme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2.อุทุมพรพิสัย</a:t>
          </a:r>
        </a:p>
        <a:p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ปิยวัฒน์ +ชัชฏาภรณ์ </a:t>
          </a:r>
          <a:r>
            <a:rPr lang="en-US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+</a:t>
          </a:r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พจนา</a:t>
          </a:r>
          <a:endParaRPr lang="th-TH" sz="2800" b="1" dirty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</dgm:t>
    </dgm:pt>
    <dgm:pt modelId="{EF8C8871-6ABF-4295-ACB1-37C0B150F068}" type="parTrans" cxnId="{65B061F9-1781-4C5D-A17E-0B5E8453CF48}">
      <dgm:prSet/>
      <dgm:spPr/>
      <dgm:t>
        <a:bodyPr/>
        <a:lstStyle/>
        <a:p>
          <a:endParaRPr lang="th-TH"/>
        </a:p>
      </dgm:t>
    </dgm:pt>
    <dgm:pt modelId="{CD8010D9-E62B-4916-BA5D-3E3A6A49F764}" type="sibTrans" cxnId="{65B061F9-1781-4C5D-A17E-0B5E8453CF48}">
      <dgm:prSet/>
      <dgm:spPr/>
      <dgm:t>
        <a:bodyPr/>
        <a:lstStyle/>
        <a:p>
          <a:endParaRPr lang="th-TH"/>
        </a:p>
      </dgm:t>
    </dgm:pt>
    <dgm:pt modelId="{BDAA0723-1B9A-49DC-A768-D8B78A58EF2E}">
      <dgm:prSet phldrT="[ข้อความ]" custT="1"/>
      <dgm:spPr>
        <a:xfrm>
          <a:off x="494861" y="1847279"/>
          <a:ext cx="2889517" cy="1510121"/>
        </a:xfrm>
        <a:prstGeom prst="rect">
          <a:avLst/>
        </a:prstGeom>
        <a:solidFill>
          <a:srgbClr val="00B0F0">
            <a:alpha val="7000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3.</a:t>
          </a:r>
          <a:r>
            <a:rPr lang="th-TH" sz="2800" b="1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ขุ</a:t>
          </a:r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ขันธ์</a:t>
          </a:r>
        </a:p>
        <a:p>
          <a:r>
            <a:rPr lang="th-TH" sz="2800" b="1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ปฏิ</a:t>
          </a:r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พล+วันชัย</a:t>
          </a:r>
          <a:endParaRPr lang="th-TH" sz="2800" b="1" dirty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</dgm:t>
    </dgm:pt>
    <dgm:pt modelId="{E1493594-8FA4-437D-B98D-6273485DCF88}" type="parTrans" cxnId="{EC2053DF-DBCB-4D3E-9AD1-58BCEBE42ACC}">
      <dgm:prSet/>
      <dgm:spPr/>
      <dgm:t>
        <a:bodyPr/>
        <a:lstStyle/>
        <a:p>
          <a:endParaRPr lang="th-TH"/>
        </a:p>
      </dgm:t>
    </dgm:pt>
    <dgm:pt modelId="{BC37A921-C2CF-4E47-8079-52354A3B7DA8}" type="sibTrans" cxnId="{EC2053DF-DBCB-4D3E-9AD1-58BCEBE42ACC}">
      <dgm:prSet/>
      <dgm:spPr/>
      <dgm:t>
        <a:bodyPr/>
        <a:lstStyle/>
        <a:p>
          <a:endParaRPr lang="th-TH"/>
        </a:p>
      </dgm:t>
    </dgm:pt>
    <dgm:pt modelId="{F8F04B93-DBF4-4032-95B3-4ABA17BE57A9}">
      <dgm:prSet phldrT="[ข้อความ]" custT="1"/>
      <dgm:spPr>
        <a:xfrm>
          <a:off x="3966832" y="1880516"/>
          <a:ext cx="3048306" cy="1510121"/>
        </a:xfrm>
        <a:prstGeom prst="rect">
          <a:avLst/>
        </a:prstGeom>
        <a:solidFill>
          <a:srgbClr val="00B050">
            <a:alpha val="6000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4.กันทร</a:t>
          </a:r>
          <a:r>
            <a:rPr lang="th-TH" sz="2800" b="1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ลักษ์</a:t>
          </a:r>
          <a:endParaRPr lang="th-TH" sz="2800" b="1" dirty="0" smtClean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  <a:p>
          <a:r>
            <a:rPr lang="th-TH" sz="2800" b="1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ศิ</a:t>
          </a:r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ริรุ่ง+วิชิต</a:t>
          </a:r>
          <a:endParaRPr lang="th-TH" sz="2800" b="1" dirty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</dgm:t>
    </dgm:pt>
    <dgm:pt modelId="{5EDAD618-E262-4D9E-99F7-2789FFEACDA6}" type="parTrans" cxnId="{55BA123A-6178-4599-91F0-FB03D0911B59}">
      <dgm:prSet/>
      <dgm:spPr/>
      <dgm:t>
        <a:bodyPr/>
        <a:lstStyle/>
        <a:p>
          <a:endParaRPr lang="th-TH"/>
        </a:p>
      </dgm:t>
    </dgm:pt>
    <dgm:pt modelId="{08DF60FC-F9E5-43A8-B5E0-0924C0D78F75}" type="sibTrans" cxnId="{55BA123A-6178-4599-91F0-FB03D0911B59}">
      <dgm:prSet/>
      <dgm:spPr/>
      <dgm:t>
        <a:bodyPr/>
        <a:lstStyle/>
        <a:p>
          <a:endParaRPr lang="th-TH"/>
        </a:p>
      </dgm:t>
    </dgm:pt>
    <dgm:pt modelId="{30D8C1D0-F9A9-4E45-89B4-E11B4D684B8F}">
      <dgm:prSet phldrT="[ข้อความ]" custT="1"/>
      <dgm:spPr>
        <a:xfrm>
          <a:off x="2169586" y="3527027"/>
          <a:ext cx="3365683" cy="1510121"/>
        </a:xfrm>
        <a:prstGeom prst="rect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5.ศรีสะ</a:t>
          </a:r>
          <a:r>
            <a:rPr lang="th-TH" sz="2800" b="1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เกษ</a:t>
          </a:r>
          <a:endParaRPr lang="th-TH" sz="2800" b="1" dirty="0" smtClean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  <a:p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กรณีฉุกเฉินตามตารางเวร</a:t>
          </a:r>
        </a:p>
      </dgm:t>
    </dgm:pt>
    <dgm:pt modelId="{5C4DC0D2-5CAF-45E7-8E6B-3A924A403A12}" type="sibTrans" cxnId="{DF6863D2-3780-4929-9154-FB6A5EAEC364}">
      <dgm:prSet/>
      <dgm:spPr/>
      <dgm:t>
        <a:bodyPr/>
        <a:lstStyle/>
        <a:p>
          <a:endParaRPr lang="th-TH"/>
        </a:p>
      </dgm:t>
    </dgm:pt>
    <dgm:pt modelId="{BDC2C65B-5ED1-4F83-B9EA-5FD1A3E1D725}" type="parTrans" cxnId="{DF6863D2-3780-4929-9154-FB6A5EAEC364}">
      <dgm:prSet/>
      <dgm:spPr/>
      <dgm:t>
        <a:bodyPr/>
        <a:lstStyle/>
        <a:p>
          <a:endParaRPr lang="th-TH"/>
        </a:p>
      </dgm:t>
    </dgm:pt>
    <dgm:pt modelId="{DFFEAE36-9222-42A9-B33A-E0DF39A291ED}" type="pres">
      <dgm:prSet presAssocID="{A5140B40-59B4-457C-AEEB-2E0FD9547AF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6AAF256-21CC-42CC-B226-48D1637955C0}" type="pres">
      <dgm:prSet presAssocID="{FE8D28B4-60C4-46FD-A6FF-F04B2A48743B}" presName="node" presStyleLbl="node1" presStyleIdx="0" presStyleCnt="5" custScaleX="110000" custLinFactNeighborX="-10557" custLinFactNeighborY="830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4FB617D-1008-415A-877C-5AC5F490A8BE}" type="pres">
      <dgm:prSet presAssocID="{83986DC7-1B24-456C-9AEF-84B4F7F81C49}" presName="sibTrans" presStyleCnt="0"/>
      <dgm:spPr/>
    </dgm:pt>
    <dgm:pt modelId="{73DEFD65-F3C6-4259-96D9-0871A1FF149C}" type="pres">
      <dgm:prSet presAssocID="{69873276-50C9-4A94-851D-5DFBB7B3CFBD}" presName="node" presStyleLbl="node1" presStyleIdx="1" presStyleCnt="5" custScaleX="121115" custLinFactNeighborX="4849" custLinFactNeighborY="931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DE0E2E0-4576-4D64-80C0-A7F18D2CB96A}" type="pres">
      <dgm:prSet presAssocID="{CD8010D9-E62B-4916-BA5D-3E3A6A49F764}" presName="sibTrans" presStyleCnt="0"/>
      <dgm:spPr/>
    </dgm:pt>
    <dgm:pt modelId="{408BBFB6-360B-4B9B-AA3B-32AF156881CB}" type="pres">
      <dgm:prSet presAssocID="{BDAA0723-1B9A-49DC-A768-D8B78A58EF2E}" presName="node" presStyleLbl="node1" presStyleIdx="2" presStyleCnt="5" custScaleX="114806" custLinFactNeighborX="-10442" custLinFactNeighborY="543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F65F475-915C-49FC-B67D-968E21C2FD90}" type="pres">
      <dgm:prSet presAssocID="{BC37A921-C2CF-4E47-8079-52354A3B7DA8}" presName="sibTrans" presStyleCnt="0"/>
      <dgm:spPr/>
    </dgm:pt>
    <dgm:pt modelId="{F5C52A65-766F-45A0-8638-4559ABB11363}" type="pres">
      <dgm:prSet presAssocID="{F8F04B93-DBF4-4032-95B3-4ABA17BE57A9}" presName="node" presStyleLbl="node1" presStyleIdx="3" presStyleCnt="5" custScaleX="121115" custLinFactNeighborX="2700" custLinFactNeighborY="763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45BABED-7694-4943-93EA-E0C4E77CE204}" type="pres">
      <dgm:prSet presAssocID="{08DF60FC-F9E5-43A8-B5E0-0924C0D78F75}" presName="sibTrans" presStyleCnt="0"/>
      <dgm:spPr/>
    </dgm:pt>
    <dgm:pt modelId="{B981E14C-3D08-4FC8-BCFF-A86783170A5C}" type="pres">
      <dgm:prSet presAssocID="{30D8C1D0-F9A9-4E45-89B4-E11B4D684B8F}" presName="node" presStyleLbl="node1" presStyleIdx="4" presStyleCnt="5" custScaleX="13372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55BA123A-6178-4599-91F0-FB03D0911B59}" srcId="{A5140B40-59B4-457C-AEEB-2E0FD9547AFA}" destId="{F8F04B93-DBF4-4032-95B3-4ABA17BE57A9}" srcOrd="3" destOrd="0" parTransId="{5EDAD618-E262-4D9E-99F7-2789FFEACDA6}" sibTransId="{08DF60FC-F9E5-43A8-B5E0-0924C0D78F75}"/>
    <dgm:cxn modelId="{5C23C1B2-0C24-4D22-BD6A-3232265BD47E}" type="presOf" srcId="{BDAA0723-1B9A-49DC-A768-D8B78A58EF2E}" destId="{408BBFB6-360B-4B9B-AA3B-32AF156881CB}" srcOrd="0" destOrd="0" presId="urn:microsoft.com/office/officeart/2005/8/layout/default#1"/>
    <dgm:cxn modelId="{FD4F7BFA-2ABA-48AC-897E-A3FC77ADF2BA}" type="presOf" srcId="{A5140B40-59B4-457C-AEEB-2E0FD9547AFA}" destId="{DFFEAE36-9222-42A9-B33A-E0DF39A291ED}" srcOrd="0" destOrd="0" presId="urn:microsoft.com/office/officeart/2005/8/layout/default#1"/>
    <dgm:cxn modelId="{EC2053DF-DBCB-4D3E-9AD1-58BCEBE42ACC}" srcId="{A5140B40-59B4-457C-AEEB-2E0FD9547AFA}" destId="{BDAA0723-1B9A-49DC-A768-D8B78A58EF2E}" srcOrd="2" destOrd="0" parTransId="{E1493594-8FA4-437D-B98D-6273485DCF88}" sibTransId="{BC37A921-C2CF-4E47-8079-52354A3B7DA8}"/>
    <dgm:cxn modelId="{DF6863D2-3780-4929-9154-FB6A5EAEC364}" srcId="{A5140B40-59B4-457C-AEEB-2E0FD9547AFA}" destId="{30D8C1D0-F9A9-4E45-89B4-E11B4D684B8F}" srcOrd="4" destOrd="0" parTransId="{BDC2C65B-5ED1-4F83-B9EA-5FD1A3E1D725}" sibTransId="{5C4DC0D2-5CAF-45E7-8E6B-3A924A403A12}"/>
    <dgm:cxn modelId="{FEC161E5-9B68-4324-BE29-670F764F866D}" type="presOf" srcId="{F8F04B93-DBF4-4032-95B3-4ABA17BE57A9}" destId="{F5C52A65-766F-45A0-8638-4559ABB11363}" srcOrd="0" destOrd="0" presId="urn:microsoft.com/office/officeart/2005/8/layout/default#1"/>
    <dgm:cxn modelId="{FB277B10-A5A4-406D-BE8B-EF4E93A8391F}" type="presOf" srcId="{FE8D28B4-60C4-46FD-A6FF-F04B2A48743B}" destId="{E6AAF256-21CC-42CC-B226-48D1637955C0}" srcOrd="0" destOrd="0" presId="urn:microsoft.com/office/officeart/2005/8/layout/default#1"/>
    <dgm:cxn modelId="{9F9CD6CC-D9E1-47F2-8207-D89A526BC574}" type="presOf" srcId="{30D8C1D0-F9A9-4E45-89B4-E11B4D684B8F}" destId="{B981E14C-3D08-4FC8-BCFF-A86783170A5C}" srcOrd="0" destOrd="0" presId="urn:microsoft.com/office/officeart/2005/8/layout/default#1"/>
    <dgm:cxn modelId="{F779E45A-E19A-4C34-85FD-514DED017F25}" srcId="{A5140B40-59B4-457C-AEEB-2E0FD9547AFA}" destId="{FE8D28B4-60C4-46FD-A6FF-F04B2A48743B}" srcOrd="0" destOrd="0" parTransId="{717095EE-1111-4A4F-9BDB-4DD1C8187C83}" sibTransId="{83986DC7-1B24-456C-9AEF-84B4F7F81C49}"/>
    <dgm:cxn modelId="{65B061F9-1781-4C5D-A17E-0B5E8453CF48}" srcId="{A5140B40-59B4-457C-AEEB-2E0FD9547AFA}" destId="{69873276-50C9-4A94-851D-5DFBB7B3CFBD}" srcOrd="1" destOrd="0" parTransId="{EF8C8871-6ABF-4295-ACB1-37C0B150F068}" sibTransId="{CD8010D9-E62B-4916-BA5D-3E3A6A49F764}"/>
    <dgm:cxn modelId="{AEF781E4-8E97-4C5A-91B3-8407F09FCE4A}" type="presOf" srcId="{69873276-50C9-4A94-851D-5DFBB7B3CFBD}" destId="{73DEFD65-F3C6-4259-96D9-0871A1FF149C}" srcOrd="0" destOrd="0" presId="urn:microsoft.com/office/officeart/2005/8/layout/default#1"/>
    <dgm:cxn modelId="{1E34A7E5-290E-4DEE-AD98-62FFBCB4BEBC}" type="presParOf" srcId="{DFFEAE36-9222-42A9-B33A-E0DF39A291ED}" destId="{E6AAF256-21CC-42CC-B226-48D1637955C0}" srcOrd="0" destOrd="0" presId="urn:microsoft.com/office/officeart/2005/8/layout/default#1"/>
    <dgm:cxn modelId="{2C938C42-DEE1-467D-8B10-A9BED133AE3B}" type="presParOf" srcId="{DFFEAE36-9222-42A9-B33A-E0DF39A291ED}" destId="{E4FB617D-1008-415A-877C-5AC5F490A8BE}" srcOrd="1" destOrd="0" presId="urn:microsoft.com/office/officeart/2005/8/layout/default#1"/>
    <dgm:cxn modelId="{7E48D511-E60F-4019-937E-38BA446FE39A}" type="presParOf" srcId="{DFFEAE36-9222-42A9-B33A-E0DF39A291ED}" destId="{73DEFD65-F3C6-4259-96D9-0871A1FF149C}" srcOrd="2" destOrd="0" presId="urn:microsoft.com/office/officeart/2005/8/layout/default#1"/>
    <dgm:cxn modelId="{408191C9-2460-4F10-A2E8-45DD8B744BA6}" type="presParOf" srcId="{DFFEAE36-9222-42A9-B33A-E0DF39A291ED}" destId="{0DE0E2E0-4576-4D64-80C0-A7F18D2CB96A}" srcOrd="3" destOrd="0" presId="urn:microsoft.com/office/officeart/2005/8/layout/default#1"/>
    <dgm:cxn modelId="{80E9EF57-AAF5-4F91-83C6-03AE813D1A2E}" type="presParOf" srcId="{DFFEAE36-9222-42A9-B33A-E0DF39A291ED}" destId="{408BBFB6-360B-4B9B-AA3B-32AF156881CB}" srcOrd="4" destOrd="0" presId="urn:microsoft.com/office/officeart/2005/8/layout/default#1"/>
    <dgm:cxn modelId="{7E58127A-565C-4FAD-A196-50E0DE093462}" type="presParOf" srcId="{DFFEAE36-9222-42A9-B33A-E0DF39A291ED}" destId="{0F65F475-915C-49FC-B67D-968E21C2FD90}" srcOrd="5" destOrd="0" presId="urn:microsoft.com/office/officeart/2005/8/layout/default#1"/>
    <dgm:cxn modelId="{1DF13056-B28A-41F9-936A-9267D5974E5D}" type="presParOf" srcId="{DFFEAE36-9222-42A9-B33A-E0DF39A291ED}" destId="{F5C52A65-766F-45A0-8638-4559ABB11363}" srcOrd="6" destOrd="0" presId="urn:microsoft.com/office/officeart/2005/8/layout/default#1"/>
    <dgm:cxn modelId="{776AC1C9-01A3-4A8B-84E6-6E7E90BE674D}" type="presParOf" srcId="{DFFEAE36-9222-42A9-B33A-E0DF39A291ED}" destId="{A45BABED-7694-4943-93EA-E0C4E77CE204}" srcOrd="7" destOrd="0" presId="urn:microsoft.com/office/officeart/2005/8/layout/default#1"/>
    <dgm:cxn modelId="{CA6D01DA-BE1A-4FB4-A90D-9144CA13E09C}" type="presParOf" srcId="{DFFEAE36-9222-42A9-B33A-E0DF39A291ED}" destId="{B981E14C-3D08-4FC8-BCFF-A86783170A5C}" srcOrd="8" destOrd="0" presId="urn:microsoft.com/office/officeart/2005/8/layout/default#1"/>
  </dgm:cxnLst>
  <dgm:bg>
    <a:solidFill>
      <a:srgbClr val="FFFF00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0F02296-19C3-4BF8-A885-1BBC8FDC6D51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6C42DAD6-175B-456B-B337-B472EFF98DA2}">
      <dgm:prSet phldrT="[ข้อความ]" custT="1"/>
      <dgm:spPr>
        <a:solidFill>
          <a:srgbClr val="CC00CC"/>
        </a:solidFill>
      </dgm:spPr>
      <dgm:t>
        <a:bodyPr/>
        <a:lstStyle/>
        <a:p>
          <a:r>
            <a:rPr lang="th-TH" sz="2400" b="1" dirty="0" smtClean="0">
              <a:latin typeface="Angsana New" pitchFamily="18" charset="-34"/>
              <a:cs typeface="Angsana New" pitchFamily="18" charset="-34"/>
            </a:rPr>
            <a:t>โรงพยาบาลชุมชน</a:t>
          </a:r>
          <a:endParaRPr lang="th-TH" sz="2400" b="1" dirty="0">
            <a:latin typeface="Angsana New" pitchFamily="18" charset="-34"/>
            <a:cs typeface="Angsana New" pitchFamily="18" charset="-34"/>
          </a:endParaRPr>
        </a:p>
      </dgm:t>
    </dgm:pt>
    <dgm:pt modelId="{FD8F1D30-46BA-4C49-A7C6-DE1B7CAC7AD9}" type="parTrans" cxnId="{E8CDEE95-F05E-49E5-A851-4D000B2E529A}">
      <dgm:prSet/>
      <dgm:spPr/>
      <dgm:t>
        <a:bodyPr/>
        <a:lstStyle/>
        <a:p>
          <a:endParaRPr lang="th-TH"/>
        </a:p>
      </dgm:t>
    </dgm:pt>
    <dgm:pt modelId="{61F76DF5-3449-4BB1-83F5-FB8AE808535E}" type="sibTrans" cxnId="{E8CDEE95-F05E-49E5-A851-4D000B2E529A}">
      <dgm:prSet/>
      <dgm:spPr/>
      <dgm:t>
        <a:bodyPr/>
        <a:lstStyle/>
        <a:p>
          <a:endParaRPr lang="th-TH"/>
        </a:p>
      </dgm:t>
    </dgm:pt>
    <dgm:pt modelId="{7AC5E393-BA2C-471E-9EC0-4AEC5B4ECD5E}">
      <dgm:prSet phldrT="[ข้อความ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400" b="1" dirty="0" smtClean="0">
              <a:latin typeface="Angsana New" pitchFamily="18" charset="-34"/>
              <a:cs typeface="Angsana New" pitchFamily="18" charset="-34"/>
            </a:rPr>
            <a:t>Line, </a:t>
          </a:r>
        </a:p>
        <a:p>
          <a:r>
            <a:rPr lang="en-US" sz="2400" b="1" dirty="0" smtClean="0">
              <a:latin typeface="Angsana New" pitchFamily="18" charset="-34"/>
              <a:cs typeface="Angsana New" pitchFamily="18" charset="-34"/>
            </a:rPr>
            <a:t>ANC, LR</a:t>
          </a:r>
          <a:endParaRPr lang="th-TH" sz="2400" b="1" dirty="0">
            <a:latin typeface="Angsana New" pitchFamily="18" charset="-34"/>
            <a:cs typeface="Angsana New" pitchFamily="18" charset="-34"/>
          </a:endParaRPr>
        </a:p>
      </dgm:t>
    </dgm:pt>
    <dgm:pt modelId="{28501A80-2DA1-474D-A842-0A8A383563B6}" type="parTrans" cxnId="{9EED7DAC-9F74-4787-A2A0-969A71BF0E7D}">
      <dgm:prSet/>
      <dgm:spPr/>
      <dgm:t>
        <a:bodyPr/>
        <a:lstStyle/>
        <a:p>
          <a:endParaRPr lang="th-TH"/>
        </a:p>
      </dgm:t>
    </dgm:pt>
    <dgm:pt modelId="{E53BC88D-C104-48A3-A55F-27D3A2F32C4B}" type="sibTrans" cxnId="{9EED7DAC-9F74-4787-A2A0-969A71BF0E7D}">
      <dgm:prSet/>
      <dgm:spPr/>
      <dgm:t>
        <a:bodyPr/>
        <a:lstStyle/>
        <a:p>
          <a:endParaRPr lang="th-TH"/>
        </a:p>
      </dgm:t>
    </dgm:pt>
    <dgm:pt modelId="{4EAACE43-4A85-474D-834E-EDF939A1A731}">
      <dgm:prSet phldrT="[ข้อความ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>
        <a:solidFill>
          <a:srgbClr val="7030A0"/>
        </a:solidFill>
      </dgm:spPr>
      <dgm:t>
        <a:bodyPr/>
        <a:lstStyle/>
        <a:p>
          <a:r>
            <a:rPr lang="th-TH" sz="2400" b="1" dirty="0" smtClean="0">
              <a:latin typeface="Angsana New" pitchFamily="18" charset="-34"/>
              <a:cs typeface="Angsana New" pitchFamily="18" charset="-34"/>
            </a:rPr>
            <a:t>สายตรงห้องคลอด</a:t>
          </a:r>
        </a:p>
        <a:p>
          <a:r>
            <a:rPr lang="th-TH" sz="2400" b="1" dirty="0" smtClean="0">
              <a:latin typeface="Angsana New" pitchFamily="18" charset="-34"/>
              <a:cs typeface="Angsana New" pitchFamily="18" charset="-34"/>
            </a:rPr>
            <a:t>096-7613212</a:t>
          </a:r>
          <a:endParaRPr lang="th-TH" sz="2400" b="1" dirty="0">
            <a:latin typeface="Angsana New" pitchFamily="18" charset="-34"/>
            <a:cs typeface="Angsana New" pitchFamily="18" charset="-34"/>
          </a:endParaRPr>
        </a:p>
      </dgm:t>
    </dgm:pt>
    <dgm:pt modelId="{B9B7BA10-17AC-4531-A7CD-4D08C2526EC8}" type="parTrans" cxnId="{5132440B-E584-45F8-8C46-E8430DC3DF7C}">
      <dgm:prSet/>
      <dgm:spPr/>
      <dgm:t>
        <a:bodyPr/>
        <a:lstStyle/>
        <a:p>
          <a:endParaRPr lang="th-TH"/>
        </a:p>
      </dgm:t>
    </dgm:pt>
    <dgm:pt modelId="{60D95E79-8311-4BD6-9630-45338F8B6896}" type="sibTrans" cxnId="{5132440B-E584-45F8-8C46-E8430DC3DF7C}">
      <dgm:prSet/>
      <dgm:spPr/>
      <dgm:t>
        <a:bodyPr/>
        <a:lstStyle/>
        <a:p>
          <a:endParaRPr lang="th-TH"/>
        </a:p>
      </dgm:t>
    </dgm:pt>
    <dgm:pt modelId="{B8CEA439-0FF3-49BF-B934-C8BE4CBFD68F}">
      <dgm:prSet phldrT="[ข้อความ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rgbClr val="FF9900"/>
        </a:solidFill>
      </dgm:spPr>
      <dgm:t>
        <a:bodyPr/>
        <a:lstStyle/>
        <a:p>
          <a:r>
            <a:rPr lang="th-TH" sz="2400" b="1" dirty="0" smtClean="0">
              <a:latin typeface="Angsana New" pitchFamily="18" charset="-34"/>
              <a:cs typeface="Angsana New" pitchFamily="18" charset="-34"/>
            </a:rPr>
            <a:t>แพทย์ประจำโซน </a:t>
          </a:r>
        </a:p>
        <a:p>
          <a:r>
            <a:rPr lang="th-TH" sz="2400" b="1" dirty="0" smtClean="0">
              <a:latin typeface="Angsana New" pitchFamily="18" charset="-34"/>
              <a:cs typeface="Angsana New" pitchFamily="18" charset="-34"/>
            </a:rPr>
            <a:t>(4 โซน)</a:t>
          </a:r>
          <a:endParaRPr lang="th-TH" sz="2400" b="1" dirty="0">
            <a:latin typeface="Angsana New" pitchFamily="18" charset="-34"/>
            <a:cs typeface="Angsana New" pitchFamily="18" charset="-34"/>
          </a:endParaRPr>
        </a:p>
      </dgm:t>
    </dgm:pt>
    <dgm:pt modelId="{15E11BF0-DD25-4E0E-9601-3E496E6A20E2}" type="parTrans" cxnId="{2CD9F529-D891-48EC-B6F8-1EA00A90CDED}">
      <dgm:prSet/>
      <dgm:spPr/>
      <dgm:t>
        <a:bodyPr/>
        <a:lstStyle/>
        <a:p>
          <a:endParaRPr lang="th-TH"/>
        </a:p>
      </dgm:t>
    </dgm:pt>
    <dgm:pt modelId="{B42CC6C6-F7F6-4288-83B2-826257B24ED2}" type="sibTrans" cxnId="{2CD9F529-D891-48EC-B6F8-1EA00A90CDED}">
      <dgm:prSet/>
      <dgm:spPr/>
      <dgm:t>
        <a:bodyPr/>
        <a:lstStyle/>
        <a:p>
          <a:endParaRPr lang="th-TH"/>
        </a:p>
      </dgm:t>
    </dgm:pt>
    <dgm:pt modelId="{4E614D2F-07CF-4097-9497-3BA5A4F87CE2}">
      <dgm:prSet phldrT="[ข้อความ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008000"/>
        </a:solidFill>
      </dgm:spPr>
      <dgm:t>
        <a:bodyPr/>
        <a:lstStyle/>
        <a:p>
          <a:r>
            <a:rPr lang="th-TH" sz="2400" b="1" dirty="0" smtClean="0">
              <a:latin typeface="Angsana New" pitchFamily="18" charset="-34"/>
              <a:cs typeface="Angsana New" pitchFamily="18" charset="-34"/>
            </a:rPr>
            <a:t>ศูนย์รับส่งปรึกษา</a:t>
          </a:r>
        </a:p>
        <a:p>
          <a:r>
            <a:rPr lang="en-US" sz="2400" b="1" dirty="0" smtClean="0">
              <a:latin typeface="Angsana New" pitchFamily="18" charset="-34"/>
              <a:cs typeface="Angsana New" pitchFamily="18" charset="-34"/>
            </a:rPr>
            <a:t>Consultation center</a:t>
          </a:r>
          <a:endParaRPr lang="th-TH" sz="2400" b="1" dirty="0">
            <a:latin typeface="Angsana New" pitchFamily="18" charset="-34"/>
            <a:cs typeface="Angsana New" pitchFamily="18" charset="-34"/>
          </a:endParaRPr>
        </a:p>
      </dgm:t>
    </dgm:pt>
    <dgm:pt modelId="{640DB7B7-BDF7-480E-831F-BC96D1875501}" type="parTrans" cxnId="{22730391-18F9-433E-B7F0-65281110B301}">
      <dgm:prSet/>
      <dgm:spPr/>
      <dgm:t>
        <a:bodyPr/>
        <a:lstStyle/>
        <a:p>
          <a:endParaRPr lang="th-TH"/>
        </a:p>
      </dgm:t>
    </dgm:pt>
    <dgm:pt modelId="{39A90726-E788-4C25-9509-FBE711FEA30E}" type="sibTrans" cxnId="{22730391-18F9-433E-B7F0-65281110B301}">
      <dgm:prSet/>
      <dgm:spPr/>
      <dgm:t>
        <a:bodyPr/>
        <a:lstStyle/>
        <a:p>
          <a:endParaRPr lang="th-TH"/>
        </a:p>
      </dgm:t>
    </dgm:pt>
    <dgm:pt modelId="{D9C5C377-303A-4229-859E-028C82575A6B}" type="pres">
      <dgm:prSet presAssocID="{00F02296-19C3-4BF8-A885-1BBC8FDC6D5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7DAA5E35-B188-4A1E-AAE3-674FDC88BE15}" type="pres">
      <dgm:prSet presAssocID="{6C42DAD6-175B-456B-B337-B472EFF98DA2}" presName="centerShape" presStyleLbl="node0" presStyleIdx="0" presStyleCnt="1" custScaleX="134418"/>
      <dgm:spPr/>
      <dgm:t>
        <a:bodyPr/>
        <a:lstStyle/>
        <a:p>
          <a:endParaRPr lang="th-TH"/>
        </a:p>
      </dgm:t>
    </dgm:pt>
    <dgm:pt modelId="{12E2D088-F4DC-451A-8D92-20A86ADBE2EA}" type="pres">
      <dgm:prSet presAssocID="{28501A80-2DA1-474D-A842-0A8A383563B6}" presName="Name9" presStyleLbl="parChTrans1D2" presStyleIdx="0" presStyleCnt="4"/>
      <dgm:spPr/>
      <dgm:t>
        <a:bodyPr/>
        <a:lstStyle/>
        <a:p>
          <a:endParaRPr lang="th-TH"/>
        </a:p>
      </dgm:t>
    </dgm:pt>
    <dgm:pt modelId="{68CDD925-B3A8-4593-89CD-C5861E78F0F7}" type="pres">
      <dgm:prSet presAssocID="{28501A80-2DA1-474D-A842-0A8A383563B6}" presName="connTx" presStyleLbl="parChTrans1D2" presStyleIdx="0" presStyleCnt="4"/>
      <dgm:spPr/>
      <dgm:t>
        <a:bodyPr/>
        <a:lstStyle/>
        <a:p>
          <a:endParaRPr lang="th-TH"/>
        </a:p>
      </dgm:t>
    </dgm:pt>
    <dgm:pt modelId="{85B15AA8-5224-4251-8719-7117C62D1873}" type="pres">
      <dgm:prSet presAssocID="{7AC5E393-BA2C-471E-9EC0-4AEC5B4ECD5E}" presName="node" presStyleLbl="node1" presStyleIdx="0" presStyleCnt="4" custScaleX="14641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E165401-52B0-4447-BE29-3C65A13FFF57}" type="pres">
      <dgm:prSet presAssocID="{B9B7BA10-17AC-4531-A7CD-4D08C2526EC8}" presName="Name9" presStyleLbl="parChTrans1D2" presStyleIdx="1" presStyleCnt="4"/>
      <dgm:spPr/>
      <dgm:t>
        <a:bodyPr/>
        <a:lstStyle/>
        <a:p>
          <a:endParaRPr lang="th-TH"/>
        </a:p>
      </dgm:t>
    </dgm:pt>
    <dgm:pt modelId="{461EEE17-1D52-434B-8D42-90DF14566888}" type="pres">
      <dgm:prSet presAssocID="{B9B7BA10-17AC-4531-A7CD-4D08C2526EC8}" presName="connTx" presStyleLbl="parChTrans1D2" presStyleIdx="1" presStyleCnt="4"/>
      <dgm:spPr/>
      <dgm:t>
        <a:bodyPr/>
        <a:lstStyle/>
        <a:p>
          <a:endParaRPr lang="th-TH"/>
        </a:p>
      </dgm:t>
    </dgm:pt>
    <dgm:pt modelId="{A5C5408C-2E08-4AF7-9842-91FF9806EC66}" type="pres">
      <dgm:prSet presAssocID="{4EAACE43-4A85-474D-834E-EDF939A1A731}" presName="node" presStyleLbl="node1" presStyleIdx="1" presStyleCnt="4" custScaleX="211073" custRadScaleRad="177643" custRadScaleInc="239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9B4383A-87D8-4455-9225-517820156B14}" type="pres">
      <dgm:prSet presAssocID="{15E11BF0-DD25-4E0E-9601-3E496E6A20E2}" presName="Name9" presStyleLbl="parChTrans1D2" presStyleIdx="2" presStyleCnt="4"/>
      <dgm:spPr/>
      <dgm:t>
        <a:bodyPr/>
        <a:lstStyle/>
        <a:p>
          <a:endParaRPr lang="th-TH"/>
        </a:p>
      </dgm:t>
    </dgm:pt>
    <dgm:pt modelId="{D62AA9B5-E4E5-4D06-BF3B-ED40F6058692}" type="pres">
      <dgm:prSet presAssocID="{15E11BF0-DD25-4E0E-9601-3E496E6A20E2}" presName="connTx" presStyleLbl="parChTrans1D2" presStyleIdx="2" presStyleCnt="4"/>
      <dgm:spPr/>
      <dgm:t>
        <a:bodyPr/>
        <a:lstStyle/>
        <a:p>
          <a:endParaRPr lang="th-TH"/>
        </a:p>
      </dgm:t>
    </dgm:pt>
    <dgm:pt modelId="{54A11C9A-7867-4907-9B0D-86B32DA97810}" type="pres">
      <dgm:prSet presAssocID="{B8CEA439-0FF3-49BF-B934-C8BE4CBFD68F}" presName="node" presStyleLbl="node1" presStyleIdx="2" presStyleCnt="4" custScaleX="19624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6E72E6B-8222-4316-8C77-B8F36CD49477}" type="pres">
      <dgm:prSet presAssocID="{640DB7B7-BDF7-480E-831F-BC96D1875501}" presName="Name9" presStyleLbl="parChTrans1D2" presStyleIdx="3" presStyleCnt="4"/>
      <dgm:spPr/>
      <dgm:t>
        <a:bodyPr/>
        <a:lstStyle/>
        <a:p>
          <a:endParaRPr lang="th-TH"/>
        </a:p>
      </dgm:t>
    </dgm:pt>
    <dgm:pt modelId="{4371AC49-A5AE-4448-9AE9-6E0B34987570}" type="pres">
      <dgm:prSet presAssocID="{640DB7B7-BDF7-480E-831F-BC96D1875501}" presName="connTx" presStyleLbl="parChTrans1D2" presStyleIdx="3" presStyleCnt="4"/>
      <dgm:spPr/>
      <dgm:t>
        <a:bodyPr/>
        <a:lstStyle/>
        <a:p>
          <a:endParaRPr lang="th-TH"/>
        </a:p>
      </dgm:t>
    </dgm:pt>
    <dgm:pt modelId="{85D8AD1F-E03C-4E80-9586-4294CFF7D0CB}" type="pres">
      <dgm:prSet presAssocID="{4E614D2F-07CF-4097-9497-3BA5A4F87CE2}" presName="node" presStyleLbl="node1" presStyleIdx="3" presStyleCnt="4" custScaleX="220323" custRadScaleRad="161452" custRadScaleInc="72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9E5BC23B-80C7-436C-9FEA-0812ACDF2CAF}" type="presOf" srcId="{B9B7BA10-17AC-4531-A7CD-4D08C2526EC8}" destId="{6E165401-52B0-4447-BE29-3C65A13FFF57}" srcOrd="0" destOrd="0" presId="urn:microsoft.com/office/officeart/2005/8/layout/radial1"/>
    <dgm:cxn modelId="{8D133F0C-81C1-42FF-AE0F-C69F96DD136B}" type="presOf" srcId="{15E11BF0-DD25-4E0E-9601-3E496E6A20E2}" destId="{D62AA9B5-E4E5-4D06-BF3B-ED40F6058692}" srcOrd="1" destOrd="0" presId="urn:microsoft.com/office/officeart/2005/8/layout/radial1"/>
    <dgm:cxn modelId="{BD1FCB30-9212-4D2D-BF86-283EDFDCA259}" type="presOf" srcId="{4E614D2F-07CF-4097-9497-3BA5A4F87CE2}" destId="{85D8AD1F-E03C-4E80-9586-4294CFF7D0CB}" srcOrd="0" destOrd="0" presId="urn:microsoft.com/office/officeart/2005/8/layout/radial1"/>
    <dgm:cxn modelId="{D1AC7F26-9CA6-45B2-BFB5-215096641DF7}" type="presOf" srcId="{00F02296-19C3-4BF8-A885-1BBC8FDC6D51}" destId="{D9C5C377-303A-4229-859E-028C82575A6B}" srcOrd="0" destOrd="0" presId="urn:microsoft.com/office/officeart/2005/8/layout/radial1"/>
    <dgm:cxn modelId="{22730391-18F9-433E-B7F0-65281110B301}" srcId="{6C42DAD6-175B-456B-B337-B472EFF98DA2}" destId="{4E614D2F-07CF-4097-9497-3BA5A4F87CE2}" srcOrd="3" destOrd="0" parTransId="{640DB7B7-BDF7-480E-831F-BC96D1875501}" sibTransId="{39A90726-E788-4C25-9509-FBE711FEA30E}"/>
    <dgm:cxn modelId="{5ED4F87E-F4CC-4A6D-B430-28849B26FAFF}" type="presOf" srcId="{15E11BF0-DD25-4E0E-9601-3E496E6A20E2}" destId="{D9B4383A-87D8-4455-9225-517820156B14}" srcOrd="0" destOrd="0" presId="urn:microsoft.com/office/officeart/2005/8/layout/radial1"/>
    <dgm:cxn modelId="{BE9BC7C1-D455-4E2C-89B1-E5DC55CC57C9}" type="presOf" srcId="{7AC5E393-BA2C-471E-9EC0-4AEC5B4ECD5E}" destId="{85B15AA8-5224-4251-8719-7117C62D1873}" srcOrd="0" destOrd="0" presId="urn:microsoft.com/office/officeart/2005/8/layout/radial1"/>
    <dgm:cxn modelId="{E3CB9F8D-0B76-4BCC-8921-1DD98CA2088E}" type="presOf" srcId="{640DB7B7-BDF7-480E-831F-BC96D1875501}" destId="{4371AC49-A5AE-4448-9AE9-6E0B34987570}" srcOrd="1" destOrd="0" presId="urn:microsoft.com/office/officeart/2005/8/layout/radial1"/>
    <dgm:cxn modelId="{F7D3CC09-F30B-4EC5-B7D4-6A9F8094BACB}" type="presOf" srcId="{28501A80-2DA1-474D-A842-0A8A383563B6}" destId="{12E2D088-F4DC-451A-8D92-20A86ADBE2EA}" srcOrd="0" destOrd="0" presId="urn:microsoft.com/office/officeart/2005/8/layout/radial1"/>
    <dgm:cxn modelId="{2CD9F529-D891-48EC-B6F8-1EA00A90CDED}" srcId="{6C42DAD6-175B-456B-B337-B472EFF98DA2}" destId="{B8CEA439-0FF3-49BF-B934-C8BE4CBFD68F}" srcOrd="2" destOrd="0" parTransId="{15E11BF0-DD25-4E0E-9601-3E496E6A20E2}" sibTransId="{B42CC6C6-F7F6-4288-83B2-826257B24ED2}"/>
    <dgm:cxn modelId="{E8CDEE95-F05E-49E5-A851-4D000B2E529A}" srcId="{00F02296-19C3-4BF8-A885-1BBC8FDC6D51}" destId="{6C42DAD6-175B-456B-B337-B472EFF98DA2}" srcOrd="0" destOrd="0" parTransId="{FD8F1D30-46BA-4C49-A7C6-DE1B7CAC7AD9}" sibTransId="{61F76DF5-3449-4BB1-83F5-FB8AE808535E}"/>
    <dgm:cxn modelId="{582497F8-D318-4CD8-897C-6044C20A91BF}" type="presOf" srcId="{B9B7BA10-17AC-4531-A7CD-4D08C2526EC8}" destId="{461EEE17-1D52-434B-8D42-90DF14566888}" srcOrd="1" destOrd="0" presId="urn:microsoft.com/office/officeart/2005/8/layout/radial1"/>
    <dgm:cxn modelId="{A85A63FA-5B30-4A10-B219-497C4F061C7B}" type="presOf" srcId="{B8CEA439-0FF3-49BF-B934-C8BE4CBFD68F}" destId="{54A11C9A-7867-4907-9B0D-86B32DA97810}" srcOrd="0" destOrd="0" presId="urn:microsoft.com/office/officeart/2005/8/layout/radial1"/>
    <dgm:cxn modelId="{DED4D0BB-813E-4800-8055-25CBFF37890D}" type="presOf" srcId="{6C42DAD6-175B-456B-B337-B472EFF98DA2}" destId="{7DAA5E35-B188-4A1E-AAE3-674FDC88BE15}" srcOrd="0" destOrd="0" presId="urn:microsoft.com/office/officeart/2005/8/layout/radial1"/>
    <dgm:cxn modelId="{8B4A05EA-FD3A-4080-A371-39ECF2DB564B}" type="presOf" srcId="{4EAACE43-4A85-474D-834E-EDF939A1A731}" destId="{A5C5408C-2E08-4AF7-9842-91FF9806EC66}" srcOrd="0" destOrd="0" presId="urn:microsoft.com/office/officeart/2005/8/layout/radial1"/>
    <dgm:cxn modelId="{B97CA9BF-80F9-4FD2-8E6D-9495D1C717C7}" type="presOf" srcId="{640DB7B7-BDF7-480E-831F-BC96D1875501}" destId="{96E72E6B-8222-4316-8C77-B8F36CD49477}" srcOrd="0" destOrd="0" presId="urn:microsoft.com/office/officeart/2005/8/layout/radial1"/>
    <dgm:cxn modelId="{F4D977F5-C89A-4181-9F2C-D469D2571D0F}" type="presOf" srcId="{28501A80-2DA1-474D-A842-0A8A383563B6}" destId="{68CDD925-B3A8-4593-89CD-C5861E78F0F7}" srcOrd="1" destOrd="0" presId="urn:microsoft.com/office/officeart/2005/8/layout/radial1"/>
    <dgm:cxn modelId="{5132440B-E584-45F8-8C46-E8430DC3DF7C}" srcId="{6C42DAD6-175B-456B-B337-B472EFF98DA2}" destId="{4EAACE43-4A85-474D-834E-EDF939A1A731}" srcOrd="1" destOrd="0" parTransId="{B9B7BA10-17AC-4531-A7CD-4D08C2526EC8}" sibTransId="{60D95E79-8311-4BD6-9630-45338F8B6896}"/>
    <dgm:cxn modelId="{9EED7DAC-9F74-4787-A2A0-969A71BF0E7D}" srcId="{6C42DAD6-175B-456B-B337-B472EFF98DA2}" destId="{7AC5E393-BA2C-471E-9EC0-4AEC5B4ECD5E}" srcOrd="0" destOrd="0" parTransId="{28501A80-2DA1-474D-A842-0A8A383563B6}" sibTransId="{E53BC88D-C104-48A3-A55F-27D3A2F32C4B}"/>
    <dgm:cxn modelId="{A6527C0E-386A-4D38-B55D-A7F9BA3A2909}" type="presParOf" srcId="{D9C5C377-303A-4229-859E-028C82575A6B}" destId="{7DAA5E35-B188-4A1E-AAE3-674FDC88BE15}" srcOrd="0" destOrd="0" presId="urn:microsoft.com/office/officeart/2005/8/layout/radial1"/>
    <dgm:cxn modelId="{FAAE02C9-C987-43EF-9EE3-DA7C7BD7BAF1}" type="presParOf" srcId="{D9C5C377-303A-4229-859E-028C82575A6B}" destId="{12E2D088-F4DC-451A-8D92-20A86ADBE2EA}" srcOrd="1" destOrd="0" presId="urn:microsoft.com/office/officeart/2005/8/layout/radial1"/>
    <dgm:cxn modelId="{4B2D6A1C-611F-4EB8-8940-AB9368F7A4F8}" type="presParOf" srcId="{12E2D088-F4DC-451A-8D92-20A86ADBE2EA}" destId="{68CDD925-B3A8-4593-89CD-C5861E78F0F7}" srcOrd="0" destOrd="0" presId="urn:microsoft.com/office/officeart/2005/8/layout/radial1"/>
    <dgm:cxn modelId="{D84D35BD-5FF8-4B41-9476-9D704F37B0F2}" type="presParOf" srcId="{D9C5C377-303A-4229-859E-028C82575A6B}" destId="{85B15AA8-5224-4251-8719-7117C62D1873}" srcOrd="2" destOrd="0" presId="urn:microsoft.com/office/officeart/2005/8/layout/radial1"/>
    <dgm:cxn modelId="{85B8E36F-5958-44D3-81AE-6ADA48A097E2}" type="presParOf" srcId="{D9C5C377-303A-4229-859E-028C82575A6B}" destId="{6E165401-52B0-4447-BE29-3C65A13FFF57}" srcOrd="3" destOrd="0" presId="urn:microsoft.com/office/officeart/2005/8/layout/radial1"/>
    <dgm:cxn modelId="{95E5E4B3-7C60-415F-88F8-0AA2190A9428}" type="presParOf" srcId="{6E165401-52B0-4447-BE29-3C65A13FFF57}" destId="{461EEE17-1D52-434B-8D42-90DF14566888}" srcOrd="0" destOrd="0" presId="urn:microsoft.com/office/officeart/2005/8/layout/radial1"/>
    <dgm:cxn modelId="{AEAB3959-36CC-42D9-9BB7-99005E5FAC9F}" type="presParOf" srcId="{D9C5C377-303A-4229-859E-028C82575A6B}" destId="{A5C5408C-2E08-4AF7-9842-91FF9806EC66}" srcOrd="4" destOrd="0" presId="urn:microsoft.com/office/officeart/2005/8/layout/radial1"/>
    <dgm:cxn modelId="{00C6D098-3DFC-4213-98A4-AF4F5876EAD7}" type="presParOf" srcId="{D9C5C377-303A-4229-859E-028C82575A6B}" destId="{D9B4383A-87D8-4455-9225-517820156B14}" srcOrd="5" destOrd="0" presId="urn:microsoft.com/office/officeart/2005/8/layout/radial1"/>
    <dgm:cxn modelId="{BD0334E9-6C91-4664-A661-895A07B897A0}" type="presParOf" srcId="{D9B4383A-87D8-4455-9225-517820156B14}" destId="{D62AA9B5-E4E5-4D06-BF3B-ED40F6058692}" srcOrd="0" destOrd="0" presId="urn:microsoft.com/office/officeart/2005/8/layout/radial1"/>
    <dgm:cxn modelId="{CE29AACF-D5E6-4255-BFF3-99953AE34022}" type="presParOf" srcId="{D9C5C377-303A-4229-859E-028C82575A6B}" destId="{54A11C9A-7867-4907-9B0D-86B32DA97810}" srcOrd="6" destOrd="0" presId="urn:microsoft.com/office/officeart/2005/8/layout/radial1"/>
    <dgm:cxn modelId="{D507FE85-E5D3-41B8-A7E0-2A49A0093E83}" type="presParOf" srcId="{D9C5C377-303A-4229-859E-028C82575A6B}" destId="{96E72E6B-8222-4316-8C77-B8F36CD49477}" srcOrd="7" destOrd="0" presId="urn:microsoft.com/office/officeart/2005/8/layout/radial1"/>
    <dgm:cxn modelId="{436CD4BD-A3A4-42CC-B998-FBA4E4BC7E50}" type="presParOf" srcId="{96E72E6B-8222-4316-8C77-B8F36CD49477}" destId="{4371AC49-A5AE-4448-9AE9-6E0B34987570}" srcOrd="0" destOrd="0" presId="urn:microsoft.com/office/officeart/2005/8/layout/radial1"/>
    <dgm:cxn modelId="{B53A8641-7B51-43A6-A0BB-69736C18210F}" type="presParOf" srcId="{D9C5C377-303A-4229-859E-028C82575A6B}" destId="{85D8AD1F-E03C-4E80-9586-4294CFF7D0CB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AAF256-21CC-42CC-B226-48D1637955C0}">
      <dsp:nvSpPr>
        <dsp:cNvPr id="0" name=""/>
        <dsp:cNvSpPr/>
      </dsp:nvSpPr>
      <dsp:spPr>
        <a:xfrm>
          <a:off x="552447" y="128871"/>
          <a:ext cx="2768556" cy="1510121"/>
        </a:xfrm>
        <a:prstGeom prst="rect">
          <a:avLst/>
        </a:prstGeom>
        <a:solidFill>
          <a:schemeClr val="bg2">
            <a:lumMod val="75000"/>
            <a:alpha val="90000"/>
          </a:scheme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800" b="1" kern="1200" dirty="0" smtClean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1.</a:t>
          </a:r>
          <a:r>
            <a:rPr lang="th-TH" sz="2800" b="1" kern="1200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กันทรา</a:t>
          </a: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รมย์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ราณี</a:t>
          </a: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+พนมเกียรติ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3200" kern="1200" dirty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</dsp:txBody>
      <dsp:txXfrm>
        <a:off x="552447" y="128871"/>
        <a:ext cx="2768556" cy="1510121"/>
      </dsp:txXfrm>
    </dsp:sp>
    <dsp:sp modelId="{73DEFD65-F3C6-4259-96D9-0871A1FF149C}">
      <dsp:nvSpPr>
        <dsp:cNvPr id="0" name=""/>
        <dsp:cNvSpPr/>
      </dsp:nvSpPr>
      <dsp:spPr>
        <a:xfrm>
          <a:off x="3960439" y="144017"/>
          <a:ext cx="3048306" cy="1510121"/>
        </a:xfrm>
        <a:prstGeom prst="rect">
          <a:avLst/>
        </a:prstGeom>
        <a:solidFill>
          <a:schemeClr val="accent2">
            <a:lumMod val="40000"/>
            <a:lumOff val="60000"/>
            <a:alpha val="80000"/>
          </a:scheme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2.อุทุมพรพิสัย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ปิยวัฒน์ +ชัชฏาภรณ์ </a:t>
          </a:r>
          <a:r>
            <a:rPr lang="en-US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+</a:t>
          </a: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พจนา</a:t>
          </a:r>
          <a:endParaRPr lang="th-TH" sz="2800" b="1" kern="1200" dirty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</dsp:txBody>
      <dsp:txXfrm>
        <a:off x="3960439" y="144017"/>
        <a:ext cx="3048306" cy="1510121"/>
      </dsp:txXfrm>
    </dsp:sp>
    <dsp:sp modelId="{408BBFB6-360B-4B9B-AA3B-32AF156881CB}">
      <dsp:nvSpPr>
        <dsp:cNvPr id="0" name=""/>
        <dsp:cNvSpPr/>
      </dsp:nvSpPr>
      <dsp:spPr>
        <a:xfrm>
          <a:off x="494861" y="1847279"/>
          <a:ext cx="2889517" cy="1510121"/>
        </a:xfrm>
        <a:prstGeom prst="rect">
          <a:avLst/>
        </a:prstGeom>
        <a:solidFill>
          <a:srgbClr val="00B0F0">
            <a:alpha val="7000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3.</a:t>
          </a:r>
          <a:r>
            <a:rPr lang="th-TH" sz="2800" b="1" kern="1200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ขุ</a:t>
          </a: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ขันธ์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ปฏิ</a:t>
          </a: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พล+วันชัย</a:t>
          </a:r>
          <a:endParaRPr lang="th-TH" sz="2800" b="1" kern="1200" dirty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</dsp:txBody>
      <dsp:txXfrm>
        <a:off x="494861" y="1847279"/>
        <a:ext cx="2889517" cy="1510121"/>
      </dsp:txXfrm>
    </dsp:sp>
    <dsp:sp modelId="{F5C52A65-766F-45A0-8638-4559ABB11363}">
      <dsp:nvSpPr>
        <dsp:cNvPr id="0" name=""/>
        <dsp:cNvSpPr/>
      </dsp:nvSpPr>
      <dsp:spPr>
        <a:xfrm>
          <a:off x="3966832" y="1880516"/>
          <a:ext cx="3048306" cy="1510121"/>
        </a:xfrm>
        <a:prstGeom prst="rect">
          <a:avLst/>
        </a:prstGeom>
        <a:solidFill>
          <a:srgbClr val="00B050">
            <a:alpha val="6000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4.กันทร</a:t>
          </a:r>
          <a:r>
            <a:rPr lang="th-TH" sz="2800" b="1" kern="1200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ลักษ์</a:t>
          </a:r>
          <a:endParaRPr lang="th-TH" sz="2800" b="1" kern="1200" dirty="0" smtClean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ศิ</a:t>
          </a: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ริรุ่ง+วิชิต</a:t>
          </a:r>
          <a:endParaRPr lang="th-TH" sz="2800" b="1" kern="1200" dirty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</dsp:txBody>
      <dsp:txXfrm>
        <a:off x="3966832" y="1880516"/>
        <a:ext cx="3048306" cy="1510121"/>
      </dsp:txXfrm>
    </dsp:sp>
    <dsp:sp modelId="{B981E14C-3D08-4FC8-BCFF-A86783170A5C}">
      <dsp:nvSpPr>
        <dsp:cNvPr id="0" name=""/>
        <dsp:cNvSpPr/>
      </dsp:nvSpPr>
      <dsp:spPr>
        <a:xfrm>
          <a:off x="2169586" y="3527027"/>
          <a:ext cx="3365683" cy="1510121"/>
        </a:xfrm>
        <a:prstGeom prst="rect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5.ศรีสะ</a:t>
          </a:r>
          <a:r>
            <a:rPr lang="th-TH" sz="2800" b="1" kern="1200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เกษ</a:t>
          </a:r>
          <a:endParaRPr lang="th-TH" sz="2800" b="1" kern="1200" dirty="0" smtClean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กรณีฉุกเฉินตามตารางเวร</a:t>
          </a:r>
        </a:p>
      </dsp:txBody>
      <dsp:txXfrm>
        <a:off x="2169586" y="3527027"/>
        <a:ext cx="3365683" cy="15101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AA5E35-B188-4A1E-AAE3-674FDC88BE15}">
      <dsp:nvSpPr>
        <dsp:cNvPr id="0" name=""/>
        <dsp:cNvSpPr/>
      </dsp:nvSpPr>
      <dsp:spPr>
        <a:xfrm>
          <a:off x="3052221" y="1695995"/>
          <a:ext cx="1732015" cy="1288529"/>
        </a:xfrm>
        <a:prstGeom prst="ellipse">
          <a:avLst/>
        </a:prstGeom>
        <a:solidFill>
          <a:srgbClr val="CC00CC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Angsana New" pitchFamily="18" charset="-34"/>
              <a:cs typeface="Angsana New" pitchFamily="18" charset="-34"/>
            </a:rPr>
            <a:t>โรงพยาบาลชุมชน</a:t>
          </a:r>
          <a:endParaRPr lang="th-TH" sz="2400" b="1" kern="1200" dirty="0">
            <a:latin typeface="Angsana New" pitchFamily="18" charset="-34"/>
            <a:cs typeface="Angsana New" pitchFamily="18" charset="-34"/>
          </a:endParaRPr>
        </a:p>
      </dsp:txBody>
      <dsp:txXfrm>
        <a:off x="3305869" y="1884696"/>
        <a:ext cx="1224719" cy="911127"/>
      </dsp:txXfrm>
    </dsp:sp>
    <dsp:sp modelId="{12E2D088-F4DC-451A-8D92-20A86ADBE2EA}">
      <dsp:nvSpPr>
        <dsp:cNvPr id="0" name=""/>
        <dsp:cNvSpPr/>
      </dsp:nvSpPr>
      <dsp:spPr>
        <a:xfrm rot="16200000">
          <a:off x="3724008" y="1486862"/>
          <a:ext cx="388441" cy="29823"/>
        </a:xfrm>
        <a:custGeom>
          <a:avLst/>
          <a:gdLst/>
          <a:ahLst/>
          <a:cxnLst/>
          <a:rect l="0" t="0" r="0" b="0"/>
          <a:pathLst>
            <a:path>
              <a:moveTo>
                <a:pt x="0" y="14911"/>
              </a:moveTo>
              <a:lnTo>
                <a:pt x="388441" y="1491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3908518" y="1492063"/>
        <a:ext cx="19422" cy="19422"/>
      </dsp:txXfrm>
    </dsp:sp>
    <dsp:sp modelId="{85B15AA8-5224-4251-8719-7117C62D1873}">
      <dsp:nvSpPr>
        <dsp:cNvPr id="0" name=""/>
        <dsp:cNvSpPr/>
      </dsp:nvSpPr>
      <dsp:spPr>
        <a:xfrm>
          <a:off x="2974922" y="19024"/>
          <a:ext cx="1886613" cy="1288529"/>
        </a:xfrm>
        <a:prstGeom prst="ellipse">
          <a:avLst/>
        </a:prstGeom>
        <a:solidFill>
          <a:schemeClr val="accent2"/>
        </a:solidFill>
        <a:ln w="15875" cap="flat" cmpd="sng" algn="ctr">
          <a:solidFill>
            <a:schemeClr val="accent2">
              <a:shade val="50000"/>
              <a:shade val="75000"/>
              <a:lumMod val="8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Angsana New" pitchFamily="18" charset="-34"/>
              <a:cs typeface="Angsana New" pitchFamily="18" charset="-34"/>
            </a:rPr>
            <a:t>Line,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Angsana New" pitchFamily="18" charset="-34"/>
              <a:cs typeface="Angsana New" pitchFamily="18" charset="-34"/>
            </a:rPr>
            <a:t>ANC, LR</a:t>
          </a:r>
          <a:endParaRPr lang="th-TH" sz="2400" b="1" kern="1200" dirty="0">
            <a:latin typeface="Angsana New" pitchFamily="18" charset="-34"/>
            <a:cs typeface="Angsana New" pitchFamily="18" charset="-34"/>
          </a:endParaRPr>
        </a:p>
      </dsp:txBody>
      <dsp:txXfrm>
        <a:off x="3251210" y="207725"/>
        <a:ext cx="1334037" cy="911127"/>
      </dsp:txXfrm>
    </dsp:sp>
    <dsp:sp modelId="{6E165401-52B0-4447-BE29-3C65A13FFF57}">
      <dsp:nvSpPr>
        <dsp:cNvPr id="0" name=""/>
        <dsp:cNvSpPr/>
      </dsp:nvSpPr>
      <dsp:spPr>
        <a:xfrm rot="77205">
          <a:off x="4783808" y="2347877"/>
          <a:ext cx="274878" cy="29823"/>
        </a:xfrm>
        <a:custGeom>
          <a:avLst/>
          <a:gdLst/>
          <a:ahLst/>
          <a:cxnLst/>
          <a:rect l="0" t="0" r="0" b="0"/>
          <a:pathLst>
            <a:path>
              <a:moveTo>
                <a:pt x="0" y="14911"/>
              </a:moveTo>
              <a:lnTo>
                <a:pt x="274878" y="1491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914375" y="2355917"/>
        <a:ext cx="13743" cy="13743"/>
      </dsp:txXfrm>
    </dsp:sp>
    <dsp:sp modelId="{A5C5408C-2E08-4AF7-9842-91FF9806EC66}">
      <dsp:nvSpPr>
        <dsp:cNvPr id="0" name=""/>
        <dsp:cNvSpPr/>
      </dsp:nvSpPr>
      <dsp:spPr>
        <a:xfrm>
          <a:off x="5057125" y="1752121"/>
          <a:ext cx="2719738" cy="1288529"/>
        </a:xfrm>
        <a:prstGeom prst="ellipse">
          <a:avLst/>
        </a:prstGeom>
        <a:solidFill>
          <a:srgbClr val="7030A0"/>
        </a:solidFill>
        <a:ln w="9525" cap="flat" cmpd="sng" algn="ctr">
          <a:solidFill>
            <a:schemeClr val="accent6"/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Angsana New" pitchFamily="18" charset="-34"/>
              <a:cs typeface="Angsana New" pitchFamily="18" charset="-34"/>
            </a:rPr>
            <a:t>สายตรงห้องคลอด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Angsana New" pitchFamily="18" charset="-34"/>
              <a:cs typeface="Angsana New" pitchFamily="18" charset="-34"/>
            </a:rPr>
            <a:t>096-7613212</a:t>
          </a:r>
          <a:endParaRPr lang="th-TH" sz="2400" b="1" kern="1200" dirty="0">
            <a:latin typeface="Angsana New" pitchFamily="18" charset="-34"/>
            <a:cs typeface="Angsana New" pitchFamily="18" charset="-34"/>
          </a:endParaRPr>
        </a:p>
      </dsp:txBody>
      <dsp:txXfrm>
        <a:off x="5455421" y="1940822"/>
        <a:ext cx="1923146" cy="911127"/>
      </dsp:txXfrm>
    </dsp:sp>
    <dsp:sp modelId="{D9B4383A-87D8-4455-9225-517820156B14}">
      <dsp:nvSpPr>
        <dsp:cNvPr id="0" name=""/>
        <dsp:cNvSpPr/>
      </dsp:nvSpPr>
      <dsp:spPr>
        <a:xfrm rot="5400000">
          <a:off x="3724008" y="3163833"/>
          <a:ext cx="388441" cy="29823"/>
        </a:xfrm>
        <a:custGeom>
          <a:avLst/>
          <a:gdLst/>
          <a:ahLst/>
          <a:cxnLst/>
          <a:rect l="0" t="0" r="0" b="0"/>
          <a:pathLst>
            <a:path>
              <a:moveTo>
                <a:pt x="0" y="14911"/>
              </a:moveTo>
              <a:lnTo>
                <a:pt x="388441" y="1491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3908518" y="3169034"/>
        <a:ext cx="19422" cy="19422"/>
      </dsp:txXfrm>
    </dsp:sp>
    <dsp:sp modelId="{54A11C9A-7867-4907-9B0D-86B32DA97810}">
      <dsp:nvSpPr>
        <dsp:cNvPr id="0" name=""/>
        <dsp:cNvSpPr/>
      </dsp:nvSpPr>
      <dsp:spPr>
        <a:xfrm>
          <a:off x="2653885" y="3372966"/>
          <a:ext cx="2528687" cy="1288529"/>
        </a:xfrm>
        <a:prstGeom prst="ellipse">
          <a:avLst/>
        </a:prstGeom>
        <a:solidFill>
          <a:srgbClr val="FF9900"/>
        </a:solidFill>
        <a:ln w="9525" cap="flat" cmpd="sng" algn="ctr">
          <a:solidFill>
            <a:schemeClr val="accent5"/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Angsana New" pitchFamily="18" charset="-34"/>
              <a:cs typeface="Angsana New" pitchFamily="18" charset="-34"/>
            </a:rPr>
            <a:t>แพทย์ประจำโซน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Angsana New" pitchFamily="18" charset="-34"/>
              <a:cs typeface="Angsana New" pitchFamily="18" charset="-34"/>
            </a:rPr>
            <a:t>(4 โซน)</a:t>
          </a:r>
          <a:endParaRPr lang="th-TH" sz="2400" b="1" kern="1200" dirty="0">
            <a:latin typeface="Angsana New" pitchFamily="18" charset="-34"/>
            <a:cs typeface="Angsana New" pitchFamily="18" charset="-34"/>
          </a:endParaRPr>
        </a:p>
      </dsp:txBody>
      <dsp:txXfrm>
        <a:off x="3024203" y="3561667"/>
        <a:ext cx="1788051" cy="911127"/>
      </dsp:txXfrm>
    </dsp:sp>
    <dsp:sp modelId="{96E72E6B-8222-4316-8C77-B8F36CD49477}">
      <dsp:nvSpPr>
        <dsp:cNvPr id="0" name=""/>
        <dsp:cNvSpPr/>
      </dsp:nvSpPr>
      <dsp:spPr>
        <a:xfrm rot="10821327">
          <a:off x="2838792" y="2319313"/>
          <a:ext cx="213461" cy="29823"/>
        </a:xfrm>
        <a:custGeom>
          <a:avLst/>
          <a:gdLst/>
          <a:ahLst/>
          <a:cxnLst/>
          <a:rect l="0" t="0" r="0" b="0"/>
          <a:pathLst>
            <a:path>
              <a:moveTo>
                <a:pt x="0" y="14911"/>
              </a:moveTo>
              <a:lnTo>
                <a:pt x="213461" y="1491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 rot="10800000">
        <a:off x="2940186" y="2328888"/>
        <a:ext cx="10673" cy="10673"/>
      </dsp:txXfrm>
    </dsp:sp>
    <dsp:sp modelId="{85D8AD1F-E03C-4E80-9586-4294CFF7D0CB}">
      <dsp:nvSpPr>
        <dsp:cNvPr id="0" name=""/>
        <dsp:cNvSpPr/>
      </dsp:nvSpPr>
      <dsp:spPr>
        <a:xfrm>
          <a:off x="0" y="1680493"/>
          <a:ext cx="2838927" cy="1288529"/>
        </a:xfrm>
        <a:prstGeom prst="ellipse">
          <a:avLst/>
        </a:prstGeom>
        <a:solidFill>
          <a:srgbClr val="008000"/>
        </a:solidFill>
        <a:ln w="9525" cap="flat" cmpd="sng" algn="ctr">
          <a:solidFill>
            <a:schemeClr val="accent3"/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Angsana New" pitchFamily="18" charset="-34"/>
              <a:cs typeface="Angsana New" pitchFamily="18" charset="-34"/>
            </a:rPr>
            <a:t>ศูนย์รับส่งปรึกษา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Angsana New" pitchFamily="18" charset="-34"/>
              <a:cs typeface="Angsana New" pitchFamily="18" charset="-34"/>
            </a:rPr>
            <a:t>Consultation center</a:t>
          </a:r>
          <a:endParaRPr lang="th-TH" sz="2400" b="1" kern="1200" dirty="0">
            <a:latin typeface="Angsana New" pitchFamily="18" charset="-34"/>
            <a:cs typeface="Angsana New" pitchFamily="18" charset="-34"/>
          </a:endParaRPr>
        </a:p>
      </dsp:txBody>
      <dsp:txXfrm>
        <a:off x="415751" y="1869194"/>
        <a:ext cx="2007425" cy="9111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1F868-E095-41A4-A0A8-3505A940BEA2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80A188-26DE-4201-BECA-10169FEDF89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294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143000" y="1143036"/>
            <a:ext cx="6553200" cy="144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4640" tIns="47320" rIns="94640" bIns="47320">
            <a:spAutoFit/>
          </a:bodyPr>
          <a:lstStyle/>
          <a:p>
            <a:pPr algn="ctr" defTabSz="946150">
              <a:defRPr/>
            </a:pPr>
            <a:r>
              <a:rPr lang="en-US" sz="8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Service Plan</a:t>
            </a:r>
            <a:endParaRPr lang="th-TH" sz="8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857250" y="2714625"/>
            <a:ext cx="7345363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4640" tIns="47320" rIns="94640" bIns="47320">
            <a:spAutoFit/>
          </a:bodyPr>
          <a:lstStyle/>
          <a:p>
            <a:pPr algn="ctr" defTabSz="946150">
              <a:defRPr/>
            </a:pPr>
            <a:r>
              <a:rPr lang="th-TH" sz="7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ngsana New" pitchFamily="18" charset="-34"/>
              </a:rPr>
              <a:t>สูตินรีเวชกรรม 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57188" y="4143375"/>
            <a:ext cx="835818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54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18 </a:t>
            </a:r>
            <a:r>
              <a:rPr lang="th-TH" sz="54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พฤษภาคม </a:t>
            </a:r>
            <a:r>
              <a:rPr lang="en-US" sz="54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2558</a:t>
            </a:r>
          </a:p>
          <a:p>
            <a:pPr algn="ctr" eaLnBrk="1" hangingPunct="1"/>
            <a:r>
              <a:rPr lang="th-TH" sz="54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ณ   โรงแรมบ้านสวนคุณตา </a:t>
            </a:r>
            <a:r>
              <a:rPr lang="en-US" sz="54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+ </a:t>
            </a:r>
            <a:r>
              <a:rPr lang="th-TH" sz="54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กอล์ฟ </a:t>
            </a:r>
            <a:endParaRPr lang="en-US" sz="5400" b="1" dirty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571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rgbClr val="0000FF"/>
                </a:solidFill>
                <a:latin typeface="Angsana New" pitchFamily="18" charset="-34"/>
              </a:rPr>
              <a:t>Obstetric Know ledge management</a:t>
            </a:r>
            <a:endParaRPr lang="th-TH" sz="4800" dirty="0">
              <a:solidFill>
                <a:srgbClr val="0000FF"/>
              </a:solidFill>
              <a:latin typeface="Angsana New" pitchFamily="18" charset="-34"/>
            </a:endParaRPr>
          </a:p>
        </p:txBody>
      </p:sp>
      <p:pic>
        <p:nvPicPr>
          <p:cNvPr id="10" name="ตัวแทนเนื้อหา 9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052736"/>
            <a:ext cx="3384376" cy="2795017"/>
          </a:xfrm>
        </p:spPr>
      </p:pic>
      <p:pic>
        <p:nvPicPr>
          <p:cNvPr id="9" name="ตัวแทนเนื้อหา 8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861048"/>
            <a:ext cx="3384376" cy="2867025"/>
          </a:xfrm>
        </p:spPr>
      </p:pic>
      <p:sp>
        <p:nvSpPr>
          <p:cNvPr id="11" name="สี่เหลี่ยมผืนผ้ามุมมน 10"/>
          <p:cNvSpPr/>
          <p:nvPr/>
        </p:nvSpPr>
        <p:spPr>
          <a:xfrm>
            <a:off x="467544" y="2460956"/>
            <a:ext cx="1872208" cy="1152128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ประชุมวิชาการ</a:t>
            </a:r>
          </a:p>
          <a:p>
            <a:pPr algn="ctr"/>
            <a:r>
              <a:rPr lang="th-TH" sz="2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ในเครือข่าย</a:t>
            </a:r>
            <a:endParaRPr lang="th-TH" sz="24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2" name="สี่เหลี่ยมผืนผ้ามุมมน 11"/>
          <p:cNvSpPr/>
          <p:nvPr/>
        </p:nvSpPr>
        <p:spPr>
          <a:xfrm>
            <a:off x="3106367" y="2460956"/>
            <a:ext cx="1944216" cy="1152128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ทบทวนอุบัติการณ์</a:t>
            </a:r>
          </a:p>
          <a:p>
            <a:pPr algn="ctr"/>
            <a:r>
              <a:rPr lang="en-US" sz="2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MCH Board</a:t>
            </a:r>
            <a:endParaRPr lang="th-TH" sz="24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467544" y="4321981"/>
            <a:ext cx="1872208" cy="1339267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การนิเทศกำกับ/ติดตาม</a:t>
            </a:r>
            <a:endParaRPr lang="th-TH" sz="24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" name="สี่เหลี่ยมผืนผ้ามุมมน 13"/>
          <p:cNvSpPr/>
          <p:nvPr/>
        </p:nvSpPr>
        <p:spPr>
          <a:xfrm>
            <a:off x="3106367" y="4337218"/>
            <a:ext cx="1944216" cy="1339267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รพ.ศก เป็นแหล่งฝึกประสบการณ์ของ </a:t>
            </a:r>
            <a:r>
              <a:rPr lang="th-TH" sz="2400" b="1" dirty="0" err="1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ร.พ.ช</a:t>
            </a:r>
            <a:r>
              <a:rPr lang="th-TH" sz="2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21 แห่ง</a:t>
            </a:r>
            <a:endParaRPr lang="th-TH" sz="24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0049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ตัวแทนเนื้อหา 5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052736"/>
            <a:ext cx="4176464" cy="3240360"/>
          </a:xfrm>
        </p:spPr>
      </p:pic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467544" y="214313"/>
            <a:ext cx="5688632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th-TH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การจัดการแต่ละระดับ วิธีการแก้ปัญหาให้หมด หรือลดลง</a:t>
            </a:r>
            <a:endParaRPr lang="en-US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4320480" cy="5539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4716016" y="4581128"/>
            <a:ext cx="3168352" cy="1938992"/>
          </a:xfrm>
          <a:prstGeom prst="rect">
            <a:avLst/>
          </a:prstGeom>
          <a:solidFill>
            <a:srgbClr val="FFCCFF"/>
          </a:solidFill>
          <a:ln w="25400" cap="flat" cmpd="sng" algn="ctr">
            <a:solidFill>
              <a:srgbClr val="BBE0E3"/>
            </a:solidFill>
            <a:prstDash val="solid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หมายเหตุ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+ 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มี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Specialist 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ในสาขานั้นๆ                                                                         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              -ไม่มี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Specialist 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ในสาขา</a:t>
            </a:r>
            <a:r>
              <a:rPr kumimoji="0" lang="th-TH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นั้นๆ</a:t>
            </a:r>
            <a:endParaRPr kumimoji="0" lang="th-TH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ngsana New" pitchFamily="18" charset="-34"/>
              <a:cs typeface="Angsana New" pitchFamily="18" charset="-3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ข้อ 18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–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 22  กรณี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Severe 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มาก หรือไม่มีเลือด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Refer 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ได้กรณี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High risk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preg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 Refer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ได้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ngsana New" pitchFamily="18" charset="-34"/>
              <a:cs typeface="Angsana New" pitchFamily="18" charset="-3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กรณีมี   สูติแพทย์คนเดียว วันที่ไม่อยู่เวร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Refer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 ได้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5870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rgbClr val="0000FF"/>
                </a:solidFill>
              </a:rPr>
              <a:t>สรุปแผนพัฒนาและแผนพัฒนาต่อเนื่อง</a:t>
            </a:r>
            <a:endParaRPr lang="th-TH" sz="4000" b="1" dirty="0">
              <a:solidFill>
                <a:srgbClr val="0000FF"/>
              </a:solidFill>
            </a:endParaRPr>
          </a:p>
        </p:txBody>
      </p:sp>
      <p:sp>
        <p:nvSpPr>
          <p:cNvPr id="5" name="สี่เหลี่ยมผืนผ้ามุมมน 4"/>
          <p:cNvSpPr/>
          <p:nvPr/>
        </p:nvSpPr>
        <p:spPr>
          <a:xfrm>
            <a:off x="539552" y="1703184"/>
            <a:ext cx="2376264" cy="2589912"/>
          </a:xfrm>
          <a:prstGeom prst="roundRect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ระดับ </a:t>
            </a:r>
            <a:r>
              <a:rPr lang="en-US" sz="2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S</a:t>
            </a:r>
          </a:p>
          <a:p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-Fast </a:t>
            </a:r>
            <a:r>
              <a:rPr lang="en-US" sz="2400" b="1" dirty="0" err="1" smtClean="0">
                <a:latin typeface="Angsana New" pitchFamily="18" charset="-34"/>
                <a:cs typeface="Angsana New" pitchFamily="18" charset="-34"/>
              </a:rPr>
              <a:t>trak</a:t>
            </a:r>
            <a:endParaRPr lang="en-US" sz="2400" b="1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-Lean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and </a:t>
            </a:r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Seamless</a:t>
            </a:r>
          </a:p>
          <a:p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-High Risk pregnancy</a:t>
            </a:r>
          </a:p>
          <a:p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-PND Screening</a:t>
            </a:r>
          </a:p>
          <a:p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นิเทศ</a:t>
            </a:r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/</a:t>
            </a:r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ติดตาม</a:t>
            </a:r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 </a:t>
            </a:r>
            <a:endParaRPr lang="th-TH" sz="24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สี่เหลี่ยมผืนผ้ามุมมน 5"/>
          <p:cNvSpPr/>
          <p:nvPr/>
        </p:nvSpPr>
        <p:spPr>
          <a:xfrm>
            <a:off x="3635896" y="1196752"/>
            <a:ext cx="2160240" cy="5112568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ระดับ </a:t>
            </a:r>
            <a:r>
              <a:rPr lang="en-US" sz="2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M/F</a:t>
            </a:r>
          </a:p>
          <a:p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พัฒนาศักยภาพ</a:t>
            </a:r>
          </a:p>
          <a:p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-เพิ่ม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N</a:t>
            </a:r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ode </a:t>
            </a:r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ในการทำหัตถการ</a:t>
            </a:r>
          </a:p>
          <a:p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ANC High Risk pregnancy</a:t>
            </a:r>
          </a:p>
          <a:p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- </a:t>
            </a:r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ร่วมนิเทศงานรพ.สต.</a:t>
            </a:r>
            <a:endParaRPr lang="en-US" sz="2400" b="1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-ANC, LR </a:t>
            </a:r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คุณภาพ</a:t>
            </a:r>
          </a:p>
          <a:p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-พัฒนาให้มีระบบสำรองเลือด</a:t>
            </a:r>
          </a:p>
          <a:p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-พัฒนาระบบส่งต่อ</a:t>
            </a:r>
            <a:endParaRPr lang="th-TH" sz="24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สี่เหลี่ยมผืนผ้ามุมมน 6"/>
          <p:cNvSpPr/>
          <p:nvPr/>
        </p:nvSpPr>
        <p:spPr>
          <a:xfrm>
            <a:off x="6325790" y="1340768"/>
            <a:ext cx="2062634" cy="4248472"/>
          </a:xfrm>
          <a:prstGeom prst="round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ระดับ </a:t>
            </a:r>
            <a:r>
              <a:rPr lang="en-US" sz="2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P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2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พัฒนาศักยภาพบุคลากร</a:t>
            </a:r>
          </a:p>
          <a:p>
            <a:r>
              <a:rPr lang="th-TH" sz="2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-คัดกรอง ค้นหามารดากลุ่มเสี่ยง</a:t>
            </a:r>
          </a:p>
          <a:p>
            <a:r>
              <a:rPr lang="th-TH" sz="2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-</a:t>
            </a:r>
            <a:r>
              <a:rPr lang="en-US" sz="2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Early ANC</a:t>
            </a:r>
            <a:endParaRPr lang="en-US" sz="2400" b="1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en-US" sz="2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-ANC  </a:t>
            </a:r>
            <a:r>
              <a:rPr lang="th-TH" sz="2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คุณภาพ</a:t>
            </a:r>
          </a:p>
          <a:p>
            <a:r>
              <a:rPr lang="th-TH" sz="2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-เตรียมความพร้อมก่อนตั้งครรภ์</a:t>
            </a:r>
          </a:p>
          <a:p>
            <a:r>
              <a:rPr lang="th-TH" sz="2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-พัฒนาระบบส่งต่อ</a:t>
            </a:r>
          </a:p>
          <a:p>
            <a:endParaRPr lang="th-TH" sz="24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2133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แทนเนื้อหา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>
          <a:xfrm>
            <a:off x="467544" y="5373216"/>
            <a:ext cx="8229600" cy="1484784"/>
          </a:xfrm>
        </p:spPr>
        <p:txBody>
          <a:bodyPr>
            <a:noAutofit/>
          </a:bodyPr>
          <a:lstStyle/>
          <a:p>
            <a:r>
              <a:rPr lang="th-TH" sz="12000" b="1" dirty="0" smtClean="0">
                <a:solidFill>
                  <a:srgbClr val="CC00CC"/>
                </a:solidFill>
              </a:rPr>
              <a:t>สวัสดี</a:t>
            </a:r>
            <a:endParaRPr lang="th-TH" sz="12000" b="1" dirty="0">
              <a:solidFill>
                <a:srgbClr val="CC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78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2132856"/>
            <a:ext cx="7632848" cy="396044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1. จำนวน</a:t>
            </a: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มารดาเสียชีวิตจากภาวะแทรกซ้อนที่ป้องกันได้ </a:t>
            </a:r>
            <a:r>
              <a:rPr lang="en-US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= 0</a:t>
            </a:r>
            <a:endParaRPr lang="en-US" sz="32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lvl="0" indent="0">
              <a:buNone/>
            </a:pP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2. อัตรา</a:t>
            </a: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การตกเลือดหลังคลอดไม่เกินร้อยละ </a:t>
            </a:r>
            <a:r>
              <a:rPr lang="en-US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5</a:t>
            </a:r>
          </a:p>
          <a:p>
            <a:pPr marL="0" lvl="0" indent="0">
              <a:buNone/>
            </a:pPr>
            <a:r>
              <a:rPr lang="en-US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3. Birth   </a:t>
            </a:r>
            <a:r>
              <a:rPr lang="en-US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asphyxia </a:t>
            </a: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ไม่เกินร้อยละ  </a:t>
            </a:r>
            <a:r>
              <a:rPr lang="en-US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25 </a:t>
            </a: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ต่อพันการเกิดมีชีพ</a:t>
            </a:r>
            <a:r>
              <a:rPr lang="en-US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</a:t>
            </a:r>
            <a:endParaRPr lang="en-US" sz="32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lvl="0" indent="0">
              <a:buNone/>
            </a:pPr>
            <a:r>
              <a:rPr lang="en-US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4. case </a:t>
            </a: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High risk pregnancy </a:t>
            </a: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ทุกรายได้รับการดูแลจาก</a:t>
            </a: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เครือข่าย</a:t>
            </a:r>
          </a:p>
          <a:p>
            <a:pPr marL="0" lvl="0" indent="0">
              <a:buNone/>
            </a:pP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 ผู้เชี่ยวชาญ</a:t>
            </a:r>
            <a:endParaRPr lang="en-US" sz="32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lvl="0" indent="0">
              <a:buNone/>
            </a:pP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5. อัตรา</a:t>
            </a: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การคลอดในมารดาอายุน้อยกว่า </a:t>
            </a:r>
            <a:r>
              <a:rPr lang="en-US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20  </a:t>
            </a: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ปี  ไม่</a:t>
            </a: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เกินร้อยละ </a:t>
            </a:r>
            <a:r>
              <a:rPr lang="en-US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10</a:t>
            </a:r>
          </a:p>
          <a:p>
            <a:pPr marL="0" lvl="0" indent="0">
              <a:buNone/>
            </a:pPr>
            <a:r>
              <a:rPr lang="en-US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6. LBW </a:t>
            </a: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ไม่เกิน ร้อยละ </a:t>
            </a:r>
            <a:r>
              <a:rPr lang="en-US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7 </a:t>
            </a:r>
            <a:endParaRPr lang="en-US" sz="32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endParaRPr lang="th-TH" sz="3200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085584" cy="1728192"/>
          </a:xfrm>
        </p:spPr>
        <p:txBody>
          <a:bodyPr>
            <a:noAutofit/>
          </a:bodyPr>
          <a:lstStyle/>
          <a:p>
            <a:pPr algn="l"/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40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40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เป้าหมาย</a:t>
            </a: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และผลลัพธ์</a:t>
            </a:r>
            <a:r>
              <a:rPr lang="en-US" sz="40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0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ตัวชี้วัดผลลัพธ์</a:t>
            </a:r>
            <a:r>
              <a:rPr lang="en-US" sz="40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0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</a:br>
            <a:endParaRPr lang="th-TH" sz="40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7704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83568" y="1700808"/>
            <a:ext cx="8066856" cy="444624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th-TH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1. หญิง</a:t>
            </a:r>
            <a:r>
              <a:rPr lang="th-TH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ตั้งครรภ์ฝากครรภ์ครั้งแรกมีอายุครรภ์ไม่เกิน </a:t>
            </a:r>
            <a:r>
              <a:rPr lang="en-US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12 </a:t>
            </a:r>
            <a:r>
              <a:rPr lang="th-TH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สัปดาห์</a:t>
            </a:r>
          </a:p>
          <a:p>
            <a:pPr marL="0" lvl="0" indent="0">
              <a:buNone/>
            </a:pPr>
            <a:r>
              <a:rPr lang="th-TH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   ไม่น้อยกว่าร้อยละ </a:t>
            </a:r>
            <a:r>
              <a:rPr lang="en-US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60</a:t>
            </a:r>
          </a:p>
          <a:p>
            <a:pPr marL="0" lvl="0" indent="0">
              <a:buNone/>
            </a:pPr>
            <a:r>
              <a:rPr lang="th-TH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2. หญิง</a:t>
            </a:r>
            <a:r>
              <a:rPr lang="th-TH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ตั้งครรภ์ฝากครรภ์ครบ </a:t>
            </a:r>
            <a:r>
              <a:rPr lang="en-US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5 </a:t>
            </a:r>
            <a:r>
              <a:rPr lang="th-TH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ครั้งคุณภาพตามเกินไม่น้อยกว่าร้อยละ  </a:t>
            </a:r>
            <a:r>
              <a:rPr lang="en-US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60</a:t>
            </a:r>
          </a:p>
          <a:p>
            <a:pPr marL="0" lvl="0" indent="0"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3. ANC </a:t>
            </a:r>
            <a:r>
              <a:rPr lang="th-TH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คุณภาพไม่น้อยกว่าร้อยละ </a:t>
            </a:r>
            <a:r>
              <a:rPr lang="en-US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70</a:t>
            </a:r>
          </a:p>
          <a:p>
            <a:pPr marL="0" lvl="0" indent="0"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4. LR </a:t>
            </a:r>
            <a:r>
              <a:rPr lang="th-TH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คุณภาพไม่น้อยกว่าร้อยละ </a:t>
            </a:r>
            <a:r>
              <a:rPr lang="en-US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70</a:t>
            </a:r>
          </a:p>
          <a:p>
            <a:pPr marL="0" lvl="0" indent="0">
              <a:buNone/>
            </a:pPr>
            <a:r>
              <a:rPr lang="th-TH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5. โรงพยาบาล</a:t>
            </a:r>
            <a:r>
              <a:rPr lang="th-TH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ทุกแห่งผ่านการประเมินโรงพยาบาล</a:t>
            </a:r>
            <a:r>
              <a:rPr lang="th-TH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มาตรฐาน</a:t>
            </a:r>
          </a:p>
          <a:p>
            <a:pPr marL="0" lvl="0" indent="0">
              <a:buNone/>
            </a:pPr>
            <a:r>
              <a:rPr lang="th-TH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  งาน</a:t>
            </a:r>
            <a:r>
              <a:rPr lang="th-TH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อนามัยแม่</a:t>
            </a:r>
            <a:r>
              <a:rPr lang="th-TH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และเด็ก</a:t>
            </a:r>
            <a:endParaRPr lang="en-US" sz="28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endParaRPr lang="th-TH" sz="28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24800" cy="1143000"/>
          </a:xfrm>
        </p:spPr>
        <p:txBody>
          <a:bodyPr>
            <a:noAutofit/>
          </a:bodyPr>
          <a:lstStyle/>
          <a:p>
            <a:pPr algn="l"/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ตัวชี้วัดกระบวนการ</a:t>
            </a:r>
            <a:r>
              <a:rPr lang="en-US" sz="4000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000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</a:br>
            <a:endParaRPr lang="th-TH" sz="4000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5088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72067" y="1484784"/>
            <a:ext cx="7408333" cy="4752528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1. การ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พัฒนาระบบบริการ </a:t>
            </a:r>
            <a:r>
              <a:rPr lang="en-US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Fast tract  Lean and </a:t>
            </a:r>
            <a:r>
              <a:rPr lang="en-US" sz="2600" b="1" dirty="0" err="1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Seemless</a:t>
            </a:r>
            <a:endParaRPr lang="en-US" sz="26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lvl="0" indent="0">
              <a:buNone/>
            </a:pP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2. การ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พัฒนาศักยภาพของโรงพยาบาลชุมชน (</a:t>
            </a:r>
            <a:r>
              <a:rPr lang="en-US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Node) , 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รพ.สต.</a:t>
            </a:r>
            <a:endParaRPr lang="en-US" sz="26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lvl="0" indent="0">
              <a:buNone/>
            </a:pP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3. พัฒนา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ระบบการสำรองเลือดที่จะใช้ในภาวะฉุกเฉินได้ทันท่วงทีทุกระดับ</a:t>
            </a:r>
            <a:endParaRPr lang="en-US" sz="26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lvl="0" indent="0">
              <a:buNone/>
            </a:pP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4. เพิ่ม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บุคลากรแพทย์เฉพาะทางสาขาสูติศาสตร์ในโรงพยาบาลชุมชนระดับ </a:t>
            </a:r>
            <a:r>
              <a:rPr lang="en-US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M 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ให้ </a:t>
            </a:r>
          </a:p>
          <a:p>
            <a:pPr marL="0" lvl="0" indent="0">
              <a:buNone/>
            </a:pP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  ครอบคลุม</a:t>
            </a:r>
            <a:endParaRPr lang="en-US" sz="26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lvl="0" indent="0">
              <a:buNone/>
            </a:pP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5. พัฒนา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ศักยภาพบุคลากร</a:t>
            </a:r>
            <a:endParaRPr lang="en-US" sz="26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en-US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    5.1  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จัดประชุมวิชาการประจำปี</a:t>
            </a:r>
            <a:endParaRPr lang="en-US" sz="26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en-US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    5.2  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ฝึกประสบการณ์ในโรงพยาบาลระดับตติย</a:t>
            </a: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ภูมิ  (องค์ความรู้ </a:t>
            </a:r>
            <a:r>
              <a:rPr lang="en-US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+ </a:t>
            </a: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ทักษะ)</a:t>
            </a:r>
            <a:endParaRPr lang="en-US" sz="26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lvl="0" indent="0">
              <a:buNone/>
            </a:pP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6. สรร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หาเครื่องมือเวชภัณฑ์ที่จำเป็น</a:t>
            </a:r>
            <a:endParaRPr lang="en-US" sz="26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lvl="0" indent="0">
              <a:buNone/>
            </a:pP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7. พัฒนา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ระบบเทคโนโลยีสารสนเทศ</a:t>
            </a:r>
            <a:endParaRPr lang="en-US" sz="26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endParaRPr lang="th-TH" sz="26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th-TH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แผนพัฒนา</a:t>
            </a:r>
            <a:r>
              <a:rPr lang="th-TH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งานปี พ.ศ. </a:t>
            </a:r>
            <a:r>
              <a:rPr lang="en-US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2558-2563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36688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008112"/>
          </a:xfrm>
          <a:solidFill>
            <a:srgbClr val="FFC000"/>
          </a:solidFill>
        </p:spPr>
        <p:txBody>
          <a:bodyPr/>
          <a:lstStyle/>
          <a:p>
            <a:r>
              <a:rPr lang="th-TH" dirty="0" smtClean="0">
                <a:solidFill>
                  <a:schemeClr val="tx1"/>
                </a:solidFill>
              </a:rPr>
              <a:t>บทบาท หมอครอบครัว ในงานอนามัยแม่และเด็ก</a:t>
            </a:r>
            <a:endParaRPr lang="th-TH" dirty="0">
              <a:solidFill>
                <a:schemeClr val="tx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75834"/>
              </p:ext>
            </p:extLst>
          </p:nvPr>
        </p:nvGraphicFramePr>
        <p:xfrm>
          <a:off x="395536" y="1268760"/>
          <a:ext cx="8424936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2520281"/>
                <a:gridCol w="3672407"/>
              </a:tblGrid>
              <a:tr h="696466">
                <a:tc>
                  <a:txBody>
                    <a:bodyPr/>
                    <a:lstStyle/>
                    <a:p>
                      <a:pPr algn="ctr"/>
                      <a:r>
                        <a:rPr lang="th-TH" sz="40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ระดับ</a:t>
                      </a:r>
                      <a:r>
                        <a:rPr lang="th-TH" sz="4000" baseline="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อำเภอ</a:t>
                      </a:r>
                      <a:endParaRPr lang="th-TH" sz="40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40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ระดับตำบล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ระดับหมู่บ้าน</a:t>
                      </a:r>
                    </a:p>
                  </a:txBody>
                  <a:tcPr/>
                </a:tc>
              </a:tr>
              <a:tr h="2180996"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th-TH" sz="32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แพทย์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th-TH" sz="32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ทันตแพทย์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th-TH" sz="32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แพทย์แผนไทย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th-TH" sz="320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เภสัชกร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th-TH" sz="320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นักโภชนากร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th-TH" sz="320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พยาบาล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320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Lab</a:t>
                      </a:r>
                      <a:endParaRPr lang="th-TH" sz="3200" dirty="0" smtClean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- </a:t>
                      </a:r>
                      <a:r>
                        <a:rPr kumimoji="0" lang="th-TH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ผอ.รพ.สต.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- พยาบาล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-ทันตาภิบาล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- </a:t>
                      </a:r>
                      <a:r>
                        <a:rPr kumimoji="0" lang="th-TH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นวก.สาธารณสุข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-แพทย์แผนไทย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-เครือข่ายในชุมชน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(เพศวิถีศึกษา, อปท.)</a:t>
                      </a:r>
                      <a:endParaRPr kumimoji="0" lang="th-TH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ngsana New" panose="02020603050405020304" pitchFamily="18" charset="-34"/>
                        <a:ea typeface="+mn-ea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 </a:t>
                      </a:r>
                      <a:r>
                        <a:rPr lang="th-TH" sz="320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อสม.ประจำครอบครัว</a:t>
                      </a:r>
                    </a:p>
                    <a:p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 อสม.เชี่ยวชาญนมแม่</a:t>
                      </a:r>
                      <a:endParaRPr lang="th-TH" sz="2800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666706"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รพช.ดูแลแบบองค์รวม</a:t>
                      </a:r>
                    </a:p>
                    <a:p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(สหสาขาวิชาชีพ)</a:t>
                      </a:r>
                      <a:endParaRPr lang="th-TH" sz="2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-ดูแลรายหมู่บ้าน</a:t>
                      </a:r>
                    </a:p>
                    <a:p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-ดูแล</a:t>
                      </a:r>
                      <a:r>
                        <a:rPr lang="th-TH" sz="2800" baseline="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อสม.</a:t>
                      </a:r>
                      <a:endParaRPr lang="th-TH" sz="2800" dirty="0" smtClean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 ค้นหาหญิงตั้งครรภ์รายใหม่</a:t>
                      </a:r>
                    </a:p>
                    <a:p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 ดูแลแม่และเด็กในเขตรับผิดชอบ</a:t>
                      </a:r>
                      <a:endParaRPr lang="th-TH" sz="2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431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กลุ่ม 4"/>
          <p:cNvGrpSpPr/>
          <p:nvPr/>
        </p:nvGrpSpPr>
        <p:grpSpPr>
          <a:xfrm>
            <a:off x="3199728" y="2986880"/>
            <a:ext cx="2799545" cy="1536955"/>
            <a:chOff x="3083976" y="1902571"/>
            <a:chExt cx="2917203" cy="1958600"/>
          </a:xfrm>
        </p:grpSpPr>
        <p:sp>
          <p:nvSpPr>
            <p:cNvPr id="27" name="วงรี 26"/>
            <p:cNvSpPr/>
            <p:nvPr/>
          </p:nvSpPr>
          <p:spPr>
            <a:xfrm>
              <a:off x="3083976" y="1902571"/>
              <a:ext cx="2917203" cy="1958600"/>
            </a:xfrm>
            <a:prstGeom prst="ellipse">
              <a:avLst/>
            </a:prstGeom>
            <a:gradFill flip="none" rotWithShape="0">
              <a:gsLst>
                <a:gs pos="0">
                  <a:srgbClr val="FF99FF">
                    <a:shade val="30000"/>
                    <a:satMod val="115000"/>
                  </a:srgbClr>
                </a:gs>
                <a:gs pos="50000">
                  <a:srgbClr val="FF99FF">
                    <a:shade val="67500"/>
                    <a:satMod val="115000"/>
                  </a:srgbClr>
                </a:gs>
                <a:gs pos="100000">
                  <a:srgbClr val="FF99FF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 w="9525" cap="flat" cmpd="sng" algn="ctr">
              <a:solidFill>
                <a:srgbClr val="33339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sp>
        <p:sp>
          <p:nvSpPr>
            <p:cNvPr id="28" name="วงรี 4"/>
            <p:cNvSpPr/>
            <p:nvPr/>
          </p:nvSpPr>
          <p:spPr>
            <a:xfrm>
              <a:off x="3511190" y="2189401"/>
              <a:ext cx="2062775" cy="13849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รพ.ศรีสะ</a:t>
              </a:r>
              <a:r>
                <a:rPr kumimoji="0" lang="th-TH" sz="40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เกษ</a:t>
              </a:r>
              <a:endPara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</p:txBody>
        </p:sp>
      </p:grpSp>
      <p:grpSp>
        <p:nvGrpSpPr>
          <p:cNvPr id="6" name="กลุ่ม 5"/>
          <p:cNvGrpSpPr/>
          <p:nvPr/>
        </p:nvGrpSpPr>
        <p:grpSpPr>
          <a:xfrm>
            <a:off x="4628294" y="2661542"/>
            <a:ext cx="159730" cy="325338"/>
            <a:chOff x="4512543" y="1720490"/>
            <a:chExt cx="32080" cy="182125"/>
          </a:xfrm>
        </p:grpSpPr>
        <p:sp>
          <p:nvSpPr>
            <p:cNvPr id="25" name="ตัวเชื่อมต่อตรง 5"/>
            <p:cNvSpPr/>
            <p:nvPr/>
          </p:nvSpPr>
          <p:spPr>
            <a:xfrm rot="16155051">
              <a:off x="4437520" y="1795513"/>
              <a:ext cx="182125" cy="320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6040"/>
                  </a:moveTo>
                  <a:lnTo>
                    <a:pt x="182125" y="16040"/>
                  </a:lnTo>
                </a:path>
              </a:pathLst>
            </a:custGeom>
            <a:noFill/>
            <a:ln w="25400" cap="flat" cmpd="sng" algn="ctr">
              <a:solidFill>
                <a:srgbClr val="BBE0E3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26" name="ตัวเชื่อมต่อตรง 6"/>
            <p:cNvSpPr/>
            <p:nvPr/>
          </p:nvSpPr>
          <p:spPr>
            <a:xfrm rot="26955051">
              <a:off x="4524030" y="1807000"/>
              <a:ext cx="9106" cy="910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marL="0" marR="0" lvl="0" indent="0" algn="ctr" defTabSz="2222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</p:txBody>
        </p:sp>
      </p:grpSp>
      <p:grpSp>
        <p:nvGrpSpPr>
          <p:cNvPr id="7" name="กลุ่ม 6"/>
          <p:cNvGrpSpPr/>
          <p:nvPr/>
        </p:nvGrpSpPr>
        <p:grpSpPr>
          <a:xfrm>
            <a:off x="2311628" y="1425977"/>
            <a:ext cx="4454958" cy="1406664"/>
            <a:chOff x="2195876" y="126593"/>
            <a:chExt cx="4642190" cy="1593913"/>
          </a:xfrm>
        </p:grpSpPr>
        <p:sp>
          <p:nvSpPr>
            <p:cNvPr id="23" name="วงรี 22"/>
            <p:cNvSpPr/>
            <p:nvPr/>
          </p:nvSpPr>
          <p:spPr>
            <a:xfrm>
              <a:off x="2195876" y="126593"/>
              <a:ext cx="4642190" cy="1593913"/>
            </a:xfrm>
            <a:prstGeom prst="ellipse">
              <a:avLst/>
            </a:prstGeom>
            <a:gradFill rotWithShape="1">
              <a:gsLst>
                <a:gs pos="0">
                  <a:srgbClr val="333399">
                    <a:tint val="50000"/>
                    <a:satMod val="300000"/>
                  </a:srgbClr>
                </a:gs>
                <a:gs pos="35000">
                  <a:srgbClr val="333399">
                    <a:tint val="37000"/>
                    <a:satMod val="300000"/>
                  </a:srgbClr>
                </a:gs>
                <a:gs pos="100000">
                  <a:srgbClr val="33339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33339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sp>
        <p:sp>
          <p:nvSpPr>
            <p:cNvPr id="24" name="วงรี 8"/>
            <p:cNvSpPr/>
            <p:nvPr/>
          </p:nvSpPr>
          <p:spPr>
            <a:xfrm>
              <a:off x="2875709" y="360016"/>
              <a:ext cx="3282524" cy="112706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โซน 1</a:t>
              </a:r>
            </a:p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อ.เมือง, </a:t>
              </a:r>
              <a:r>
                <a:rPr kumimoji="0" lang="th-TH" sz="2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กันทรา</a:t>
              </a:r>
              <a:r>
                <a:rPr kumimoji="0" lang="th-TH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รมย์, </a:t>
              </a:r>
              <a:r>
                <a:rPr kumimoji="0" lang="th-TH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โนนคูณ, น้ำเกลี้ยง ,วังหิน, ยางชุมน้อย,  </a:t>
              </a:r>
              <a:r>
                <a:rPr kumimoji="0" lang="th-TH" sz="2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พยุห์</a:t>
              </a:r>
              <a:endPara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</p:txBody>
        </p:sp>
      </p:grpSp>
      <p:grpSp>
        <p:nvGrpSpPr>
          <p:cNvPr id="8" name="กลุ่ม 7"/>
          <p:cNvGrpSpPr/>
          <p:nvPr/>
        </p:nvGrpSpPr>
        <p:grpSpPr>
          <a:xfrm>
            <a:off x="6077309" y="3822278"/>
            <a:ext cx="264423" cy="45719"/>
            <a:chOff x="5999914" y="2909553"/>
            <a:chExt cx="275536" cy="32080"/>
          </a:xfrm>
        </p:grpSpPr>
        <p:sp>
          <p:nvSpPr>
            <p:cNvPr id="21" name="ตัวเชื่อมต่อตรง 9"/>
            <p:cNvSpPr/>
            <p:nvPr/>
          </p:nvSpPr>
          <p:spPr>
            <a:xfrm rot="94205">
              <a:off x="5999914" y="2909553"/>
              <a:ext cx="275536" cy="320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6040"/>
                  </a:moveTo>
                  <a:lnTo>
                    <a:pt x="275536" y="16040"/>
                  </a:lnTo>
                </a:path>
              </a:pathLst>
            </a:custGeom>
            <a:noFill/>
            <a:ln w="25400" cap="flat" cmpd="sng" algn="ctr">
              <a:solidFill>
                <a:srgbClr val="BBE0E3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22" name="ตัวเชื่อมต่อตรง 10"/>
            <p:cNvSpPr/>
            <p:nvPr/>
          </p:nvSpPr>
          <p:spPr>
            <a:xfrm rot="94205">
              <a:off x="6130794" y="2918704"/>
              <a:ext cx="13776" cy="1377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marL="0" marR="0" lvl="0" indent="0" algn="ctr" defTabSz="2222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</p:txBody>
        </p:sp>
      </p:grpSp>
      <p:grpSp>
        <p:nvGrpSpPr>
          <p:cNvPr id="9" name="กลุ่ม 8"/>
          <p:cNvGrpSpPr/>
          <p:nvPr/>
        </p:nvGrpSpPr>
        <p:grpSpPr>
          <a:xfrm>
            <a:off x="6389841" y="3123602"/>
            <a:ext cx="2754159" cy="1608899"/>
            <a:chOff x="6274089" y="2048895"/>
            <a:chExt cx="2869910" cy="1839536"/>
          </a:xfrm>
        </p:grpSpPr>
        <p:sp>
          <p:nvSpPr>
            <p:cNvPr id="19" name="วงรี 18"/>
            <p:cNvSpPr/>
            <p:nvPr/>
          </p:nvSpPr>
          <p:spPr>
            <a:xfrm>
              <a:off x="6274089" y="2048895"/>
              <a:ext cx="2869910" cy="1839536"/>
            </a:xfrm>
            <a:prstGeom prst="ellipse">
              <a:avLst/>
            </a:prstGeom>
            <a:solidFill>
              <a:srgbClr val="FFFF00"/>
            </a:solidFill>
            <a:ln w="25400" cap="flat" cmpd="sng" algn="ctr">
              <a:solidFill>
                <a:srgbClr val="BBE0E3"/>
              </a:solidFill>
              <a:prstDash val="solid"/>
            </a:ln>
            <a:effectLst>
              <a:glow rad="101600">
                <a:srgbClr val="333399">
                  <a:satMod val="175000"/>
                  <a:alpha val="40000"/>
                </a:srgbClr>
              </a:glow>
            </a:effectLst>
          </p:spPr>
        </p:sp>
        <p:sp>
          <p:nvSpPr>
            <p:cNvPr id="20" name="วงรี 12"/>
            <p:cNvSpPr/>
            <p:nvPr/>
          </p:nvSpPr>
          <p:spPr>
            <a:xfrm>
              <a:off x="6694378" y="2318289"/>
              <a:ext cx="2029332" cy="130074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โซน 2</a:t>
              </a: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อุทุมพร,ราศีไศล , ห้วยทับทัน,</a:t>
              </a:r>
              <a:r>
                <a:rPr kumimoji="0" lang="th-TH" sz="20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บีง</a:t>
              </a:r>
              <a:r>
                <a:rPr kumimoji="0" lang="th-TH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บูรณ์ ,โพธิ์ศรีสุวรรณ,ศิลาลาด, เมือง</a:t>
              </a:r>
              <a:r>
                <a:rPr kumimoji="0" lang="th-TH" sz="20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จ้นทร์</a:t>
              </a:r>
              <a:endPara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</p:txBody>
        </p:sp>
      </p:grpSp>
      <p:grpSp>
        <p:nvGrpSpPr>
          <p:cNvPr id="10" name="กลุ่ม 9"/>
          <p:cNvGrpSpPr/>
          <p:nvPr/>
        </p:nvGrpSpPr>
        <p:grpSpPr>
          <a:xfrm>
            <a:off x="2904201" y="5118468"/>
            <a:ext cx="3588928" cy="1739532"/>
            <a:chOff x="2788449" y="4039858"/>
            <a:chExt cx="3739762" cy="1887921"/>
          </a:xfrm>
        </p:grpSpPr>
        <p:sp>
          <p:nvSpPr>
            <p:cNvPr id="17" name="วงรี 16"/>
            <p:cNvSpPr/>
            <p:nvPr/>
          </p:nvSpPr>
          <p:spPr>
            <a:xfrm>
              <a:off x="2788449" y="4039858"/>
              <a:ext cx="3739762" cy="1887921"/>
            </a:xfrm>
            <a:prstGeom prst="ellipse">
              <a:avLst/>
            </a:prstGeom>
            <a:solidFill>
              <a:srgbClr val="92D050"/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18" name="วงรี 14"/>
            <p:cNvSpPr/>
            <p:nvPr/>
          </p:nvSpPr>
          <p:spPr>
            <a:xfrm>
              <a:off x="3336124" y="4316338"/>
              <a:ext cx="2644412" cy="133496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1066800" eaLnBrk="1" fontAlgn="auto" latinLnBrk="0" hangingPunct="1">
                <a:lnSpc>
                  <a:spcPct val="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โซน 4</a:t>
              </a: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กันทร</a:t>
              </a:r>
              <a:r>
                <a:rPr kumimoji="0" lang="th-TH" sz="2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ลักษ์</a:t>
              </a:r>
              <a:r>
                <a:rPr kumimoji="0" lang="th-TH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 , ขุนหาญ ,ศรีรัตนะ,  </a:t>
              </a: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เบญจ</a:t>
              </a:r>
              <a:r>
                <a:rPr kumimoji="0" lang="th-TH" sz="2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ลักษ์</a:t>
              </a:r>
              <a:endPara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</p:txBody>
        </p:sp>
      </p:grpSp>
      <p:grpSp>
        <p:nvGrpSpPr>
          <p:cNvPr id="11" name="กลุ่ม 10"/>
          <p:cNvGrpSpPr/>
          <p:nvPr/>
        </p:nvGrpSpPr>
        <p:grpSpPr>
          <a:xfrm>
            <a:off x="3002687" y="3750178"/>
            <a:ext cx="189625" cy="45719"/>
            <a:chOff x="2886935" y="2837452"/>
            <a:chExt cx="197595" cy="32080"/>
          </a:xfrm>
        </p:grpSpPr>
        <p:sp>
          <p:nvSpPr>
            <p:cNvPr id="15" name="ตัวเชื่อมต่อตรง 15"/>
            <p:cNvSpPr/>
            <p:nvPr/>
          </p:nvSpPr>
          <p:spPr>
            <a:xfrm rot="10862658">
              <a:off x="2886935" y="2837452"/>
              <a:ext cx="197595" cy="320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6040"/>
                  </a:moveTo>
                  <a:lnTo>
                    <a:pt x="197595" y="16040"/>
                  </a:lnTo>
                </a:path>
              </a:pathLst>
            </a:custGeom>
            <a:noFill/>
            <a:ln w="25400" cap="flat" cmpd="sng" algn="ctr">
              <a:solidFill>
                <a:srgbClr val="BBE0E3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16" name="ตัวเชื่อมต่อตรง 16"/>
            <p:cNvSpPr/>
            <p:nvPr/>
          </p:nvSpPr>
          <p:spPr>
            <a:xfrm rot="21662658">
              <a:off x="2980792" y="2848552"/>
              <a:ext cx="9879" cy="987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marL="0" marR="0" lvl="0" indent="0" algn="ctr" defTabSz="2222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</p:txBody>
        </p:sp>
      </p:grpSp>
      <p:grpSp>
        <p:nvGrpSpPr>
          <p:cNvPr id="12" name="กลุ่ม 11"/>
          <p:cNvGrpSpPr/>
          <p:nvPr/>
        </p:nvGrpSpPr>
        <p:grpSpPr>
          <a:xfrm>
            <a:off x="115752" y="3115767"/>
            <a:ext cx="2771347" cy="1408068"/>
            <a:chOff x="0" y="2067103"/>
            <a:chExt cx="2887820" cy="1516569"/>
          </a:xfrm>
        </p:grpSpPr>
        <p:sp>
          <p:nvSpPr>
            <p:cNvPr id="13" name="วงรี 12"/>
            <p:cNvSpPr/>
            <p:nvPr/>
          </p:nvSpPr>
          <p:spPr>
            <a:xfrm>
              <a:off x="0" y="2067103"/>
              <a:ext cx="2887820" cy="1516569"/>
            </a:xfrm>
            <a:prstGeom prst="ellipse">
              <a:avLst/>
            </a:prstGeom>
            <a:solidFill>
              <a:srgbClr val="00B0F0"/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14" name="วงรี 18"/>
            <p:cNvSpPr/>
            <p:nvPr/>
          </p:nvSpPr>
          <p:spPr>
            <a:xfrm>
              <a:off x="422911" y="2289199"/>
              <a:ext cx="2041998" cy="107237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โซน 3</a:t>
              </a: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ขุ</a:t>
              </a:r>
              <a:r>
                <a:rPr kumimoji="0" lang="th-TH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ขันธ์</a:t>
              </a:r>
              <a:r>
                <a:rPr kumimoji="0" 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,</a:t>
              </a:r>
              <a:r>
                <a:rPr kumimoji="0" lang="th-TH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ปรางค์กู่,ไพร</a:t>
              </a:r>
              <a:r>
                <a:rPr kumimoji="0" lang="th-TH" sz="2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บีง</a:t>
              </a:r>
              <a:r>
                <a:rPr kumimoji="0" lang="th-TH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, ภูสิงห์</a:t>
              </a:r>
            </a:p>
          </p:txBody>
        </p:sp>
      </p:grpSp>
      <p:sp>
        <p:nvSpPr>
          <p:cNvPr id="29" name="ชื่อเรื่อง 1"/>
          <p:cNvSpPr>
            <a:spLocks noGrp="1"/>
          </p:cNvSpPr>
          <p:nvPr>
            <p:ph type="title"/>
          </p:nvPr>
        </p:nvSpPr>
        <p:spPr>
          <a:xfrm>
            <a:off x="1116013" y="549275"/>
            <a:ext cx="6500812" cy="719485"/>
          </a:xfrm>
        </p:spPr>
        <p:txBody>
          <a:bodyPr>
            <a:noAutofit/>
          </a:bodyPr>
          <a:lstStyle/>
          <a:p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กิจกรรมพัฒนาเครือข่ายสูตินรีเวชกรรม จังหวัดศรีสะ</a:t>
            </a:r>
            <a:r>
              <a:rPr lang="th-TH" sz="3200" b="1" dirty="0" err="1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เกษ</a:t>
            </a: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จัดพื้นที่การดูแล(</a:t>
            </a:r>
            <a:r>
              <a:rPr lang="en-US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node</a:t>
            </a: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)แบ่งตามโซน </a:t>
            </a:r>
            <a:r>
              <a:rPr lang="th-TH" sz="3200" b="1" dirty="0" err="1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พ.บ.ส</a:t>
            </a: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</a:t>
            </a:r>
          </a:p>
        </p:txBody>
      </p:sp>
      <p:cxnSp>
        <p:nvCxnSpPr>
          <p:cNvPr id="2048" name="ตัวเชื่อมต่อตรง 2047"/>
          <p:cNvCxnSpPr/>
          <p:nvPr/>
        </p:nvCxnSpPr>
        <p:spPr>
          <a:xfrm>
            <a:off x="4626171" y="4523835"/>
            <a:ext cx="0" cy="4173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730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เนื้อหา 2"/>
          <p:cNvSpPr>
            <a:spLocks noGrp="1"/>
          </p:cNvSpPr>
          <p:nvPr>
            <p:ph idx="1"/>
          </p:nvPr>
        </p:nvSpPr>
        <p:spPr>
          <a:xfrm>
            <a:off x="395288" y="404813"/>
            <a:ext cx="8229600" cy="6119812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สูติแพทย์โรงพยาบาลศรีสะ</a:t>
            </a:r>
            <a:r>
              <a:rPr lang="th-TH" sz="3200" b="1" dirty="0" err="1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เกษ</a:t>
            </a: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เป็นพี่เลี้ยงในแต่ละพื้นที่</a:t>
            </a:r>
          </a:p>
        </p:txBody>
      </p:sp>
      <p:graphicFrame>
        <p:nvGraphicFramePr>
          <p:cNvPr id="6" name="ไดอะแกรม 5"/>
          <p:cNvGraphicFramePr/>
          <p:nvPr>
            <p:extLst>
              <p:ext uri="{D42A27DB-BD31-4B8C-83A1-F6EECF244321}">
                <p14:modId xmlns:p14="http://schemas.microsoft.com/office/powerpoint/2010/main" val="2622960275"/>
              </p:ext>
            </p:extLst>
          </p:nvPr>
        </p:nvGraphicFramePr>
        <p:xfrm>
          <a:off x="683568" y="1268760"/>
          <a:ext cx="7704856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5592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5437822"/>
              </p:ext>
            </p:extLst>
          </p:nvPr>
        </p:nvGraphicFramePr>
        <p:xfrm>
          <a:off x="899592" y="1700808"/>
          <a:ext cx="7776864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การพัฒนาระบบและเชื่อมโยงระบบบริการสาขาสูติศาสตร์ </a:t>
            </a:r>
            <a:r>
              <a:rPr lang="en-US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Obstetric Net work</a:t>
            </a:r>
            <a:endParaRPr lang="th-TH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9429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52128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Obstetric fast </a:t>
            </a:r>
            <a:r>
              <a:rPr lang="en-US" sz="4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track Lean </a:t>
            </a:r>
            <a:r>
              <a:rPr lang="en-US" sz="4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and </a:t>
            </a:r>
            <a:r>
              <a:rPr lang="en-US" sz="4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Seamless</a:t>
            </a:r>
            <a:r>
              <a:rPr lang="en-US" sz="4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</a:br>
            <a:endParaRPr lang="th-TH" sz="48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วงรี 4"/>
          <p:cNvSpPr/>
          <p:nvPr/>
        </p:nvSpPr>
        <p:spPr>
          <a:xfrm>
            <a:off x="971600" y="3068960"/>
            <a:ext cx="1728192" cy="1216758"/>
          </a:xfrm>
          <a:prstGeom prst="ellipse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err="1" smtClean="0">
                <a:latin typeface="Angsana New" pitchFamily="18" charset="-34"/>
                <a:cs typeface="Angsana New" pitchFamily="18" charset="-34"/>
              </a:rPr>
              <a:t>รพช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. ผ่าน </a:t>
            </a:r>
          </a:p>
          <a:p>
            <a:pPr algn="ctr"/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Fast track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วงรี 5"/>
          <p:cNvSpPr/>
          <p:nvPr/>
        </p:nvSpPr>
        <p:spPr>
          <a:xfrm>
            <a:off x="3851920" y="3061582"/>
            <a:ext cx="1656184" cy="1224136"/>
          </a:xfrm>
          <a:prstGeom prst="ellipse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Angsana New" pitchFamily="18" charset="-34"/>
                <a:cs typeface="Angsana New" pitchFamily="18" charset="-34"/>
              </a:rPr>
              <a:t>ER</a:t>
            </a:r>
            <a:endParaRPr lang="th-TH" sz="4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6300192" y="3068960"/>
            <a:ext cx="1728192" cy="121675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Angsana New" pitchFamily="18" charset="-34"/>
                <a:cs typeface="Angsana New" pitchFamily="18" charset="-34"/>
              </a:rPr>
              <a:t>OR</a:t>
            </a:r>
            <a:endParaRPr lang="th-TH" sz="4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ลูกศรขวา 7"/>
          <p:cNvSpPr/>
          <p:nvPr/>
        </p:nvSpPr>
        <p:spPr>
          <a:xfrm>
            <a:off x="2915816" y="3673650"/>
            <a:ext cx="576064" cy="115390"/>
          </a:xfrm>
          <a:prstGeom prst="righ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ลูกศรขวา 8"/>
          <p:cNvSpPr/>
          <p:nvPr/>
        </p:nvSpPr>
        <p:spPr>
          <a:xfrm>
            <a:off x="5652120" y="3673650"/>
            <a:ext cx="504056" cy="115390"/>
          </a:xfrm>
          <a:prstGeom prst="righ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132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ูปคลื่น">
  <a:themeElements>
    <a:clrScheme name="รูปคลื่น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รูปคลื่น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รูปคลื่น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424</TotalTime>
  <Words>741</Words>
  <Application>Microsoft Office PowerPoint</Application>
  <PresentationFormat>On-screen Show (4:3)</PresentationFormat>
  <Paragraphs>138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รูปคลื่น</vt:lpstr>
      <vt:lpstr>PowerPoint Presentation</vt:lpstr>
      <vt:lpstr> เป้าหมายและผลลัพธ์ ตัวชี้วัดผลลัพธ์ </vt:lpstr>
      <vt:lpstr>ตัวชี้วัดกระบวนการ </vt:lpstr>
      <vt:lpstr> แผนพัฒนางานปี พ.ศ. 2558-2563 </vt:lpstr>
      <vt:lpstr>บทบาท หมอครอบครัว ในงานอนามัยแม่และเด็ก</vt:lpstr>
      <vt:lpstr>กิจกรรมพัฒนาเครือข่ายสูตินรีเวชกรรม จังหวัดศรีสะเกษ จัดพื้นที่การดูแล(node)แบ่งตามโซน พ.บ.ส  </vt:lpstr>
      <vt:lpstr>PowerPoint Presentation</vt:lpstr>
      <vt:lpstr>การพัฒนาระบบและเชื่อมโยงระบบบริการสาขาสูติศาสตร์ Obstetric Net work</vt:lpstr>
      <vt:lpstr>Obstetric fast track Lean and Seamless </vt:lpstr>
      <vt:lpstr>Obstetric Know ledge management</vt:lpstr>
      <vt:lpstr>PowerPoint Presentation</vt:lpstr>
      <vt:lpstr>สรุปแผนพัฒนาและแผนพัฒนาต่อเนื่อง</vt:lpstr>
      <vt:lpstr>สวัสดี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User</dc:creator>
  <cp:lastModifiedBy>SONY</cp:lastModifiedBy>
  <cp:revision>39</cp:revision>
  <dcterms:created xsi:type="dcterms:W3CDTF">2015-05-11T11:32:36Z</dcterms:created>
  <dcterms:modified xsi:type="dcterms:W3CDTF">2015-05-18T08:59:35Z</dcterms:modified>
</cp:coreProperties>
</file>