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  <p:sldMasterId id="2147483732" r:id="rId7"/>
  </p:sldMasterIdLst>
  <p:notesMasterIdLst>
    <p:notesMasterId r:id="rId44"/>
  </p:notesMasterIdLst>
  <p:sldIdLst>
    <p:sldId id="257" r:id="rId8"/>
    <p:sldId id="258" r:id="rId9"/>
    <p:sldId id="261" r:id="rId10"/>
    <p:sldId id="260" r:id="rId11"/>
    <p:sldId id="269" r:id="rId12"/>
    <p:sldId id="266" r:id="rId13"/>
    <p:sldId id="259" r:id="rId14"/>
    <p:sldId id="267" r:id="rId15"/>
    <p:sldId id="287" r:id="rId16"/>
    <p:sldId id="299" r:id="rId17"/>
    <p:sldId id="300" r:id="rId18"/>
    <p:sldId id="301" r:id="rId19"/>
    <p:sldId id="271" r:id="rId20"/>
    <p:sldId id="291" r:id="rId21"/>
    <p:sldId id="307" r:id="rId22"/>
    <p:sldId id="279" r:id="rId23"/>
    <p:sldId id="286" r:id="rId24"/>
    <p:sldId id="275" r:id="rId25"/>
    <p:sldId id="276" r:id="rId26"/>
    <p:sldId id="277" r:id="rId27"/>
    <p:sldId id="278" r:id="rId28"/>
    <p:sldId id="281" r:id="rId29"/>
    <p:sldId id="282" r:id="rId30"/>
    <p:sldId id="283" r:id="rId31"/>
    <p:sldId id="284" r:id="rId32"/>
    <p:sldId id="285" r:id="rId33"/>
    <p:sldId id="308" r:id="rId34"/>
    <p:sldId id="309" r:id="rId35"/>
    <p:sldId id="310" r:id="rId36"/>
    <p:sldId id="293" r:id="rId37"/>
    <p:sldId id="302" r:id="rId38"/>
    <p:sldId id="303" r:id="rId39"/>
    <p:sldId id="304" r:id="rId40"/>
    <p:sldId id="305" r:id="rId41"/>
    <p:sldId id="306" r:id="rId42"/>
    <p:sldId id="31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thickness val="0"/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ในเขต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1795</c:v>
                </c:pt>
                <c:pt idx="1">
                  <c:v>1734</c:v>
                </c:pt>
                <c:pt idx="2">
                  <c:v>1668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นอกเขต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852</c:v>
                </c:pt>
                <c:pt idx="1">
                  <c:v>1301</c:v>
                </c:pt>
                <c:pt idx="2">
                  <c:v>1300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ทั้งหมด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3139</c:v>
                </c:pt>
                <c:pt idx="1">
                  <c:v>3039</c:v>
                </c:pt>
                <c:pt idx="2">
                  <c:v>2968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01451648"/>
        <c:axId val="101453184"/>
        <c:axId val="0"/>
      </c:bar3DChart>
      <c:catAx>
        <c:axId val="101451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01453184"/>
        <c:crosses val="autoZero"/>
        <c:auto val="1"/>
        <c:lblAlgn val="ctr"/>
        <c:lblOffset val="100"/>
        <c:noMultiLvlLbl val="0"/>
      </c:catAx>
      <c:valAx>
        <c:axId val="101453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1451648"/>
        <c:crosses val="autoZero"/>
        <c:crossBetween val="between"/>
      </c:valAx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b"/>
      <c:layout/>
      <c:overlay val="0"/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tint val="50000"/>
            <a:satMod val="300000"/>
          </a:schemeClr>
        </a:gs>
        <a:gs pos="35000">
          <a:schemeClr val="accent5">
            <a:tint val="37000"/>
            <a:satMod val="300000"/>
          </a:schemeClr>
        </a:gs>
        <a:gs pos="100000">
          <a:schemeClr val="accent5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5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CFCDC-1AA0-4874-BF8B-A53A85920B33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5345A-A8CD-45D6-80D9-2F4065F81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42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3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1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454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990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71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61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93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782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78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889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2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52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17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81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4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324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192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492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804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8360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09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57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1130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6588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27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631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363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3471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484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231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717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288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7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206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5446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921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571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956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601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2601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812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966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207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08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130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452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18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536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501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028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73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000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8463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427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118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35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727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650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211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0956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0258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851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425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9231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4200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530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37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050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870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4699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649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0910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365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8721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39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45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5D760-F2E7-4C8F-BC0C-401A4EA53939}" type="datetimeFigureOut">
              <a:rPr lang="en-US" smtClean="0"/>
              <a:t>5/17/2015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0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29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1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902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5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5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3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424936" cy="1721352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SN PatPong Extend" pitchFamily="2" charset="-34"/>
                <a:cs typeface="DSN PatPong Extend" pitchFamily="2" charset="-34"/>
              </a:rPr>
              <a:t>ระบบการส่งต่อและการบริหารความเสี่ยงด้านอนามัยแม่และเด็ก</a:t>
            </a:r>
            <a:endParaRPr lang="en-US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SN PatPong Extend" pitchFamily="2" charset="-34"/>
              <a:cs typeface="DSN PatPong Extend" pitchFamily="2" charset="-34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99592" y="2780928"/>
            <a:ext cx="7344816" cy="3000396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เครือข่ายบริการสุขภาพอำเภอเดชอุดม</a:t>
            </a:r>
          </a:p>
          <a:p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จังหวัดอุบลราชธานี</a:t>
            </a:r>
          </a:p>
          <a:p>
            <a:r>
              <a:rPr lang="th-TH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พญ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.ประภา</a:t>
            </a:r>
            <a:r>
              <a:rPr lang="th-TH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ภรณ์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 เพชรมาก</a:t>
            </a:r>
          </a:p>
          <a:p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18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พฤษภาคม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DSN PatPong Extend" pitchFamily="2" charset="-34"/>
                <a:cs typeface="DSN PatPong Extend" pitchFamily="2" charset="-34"/>
              </a:rPr>
              <a:t>2558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DSN PatPong Extend" pitchFamily="2" charset="-34"/>
              <a:cs typeface="DSN PatPong Extend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2677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</a:rPr>
              <a:t>ข้อตกลงในการส่งต่อผู้ป่วยฉุกเฉิน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ในรายที่ต้องผ่าตัดคลอด</a:t>
            </a:r>
          </a:p>
          <a:p>
            <a:r>
              <a:rPr lang="th-TH" sz="4000" b="1" dirty="0" smtClean="0"/>
              <a:t>งดน้ำงดอาหาร</a:t>
            </a:r>
          </a:p>
          <a:p>
            <a:r>
              <a:rPr lang="th-TH" sz="4000" b="1" dirty="0" smtClean="0"/>
              <a:t>ให้สารน้ำทางหลอดเลือด</a:t>
            </a:r>
          </a:p>
          <a:p>
            <a:r>
              <a:rPr lang="th-TH" sz="4000" b="1" dirty="0" smtClean="0"/>
              <a:t>ใส่สายสวนปัสสาวะ</a:t>
            </a:r>
          </a:p>
          <a:p>
            <a:r>
              <a:rPr lang="th-TH" sz="4000" b="1" dirty="0" smtClean="0"/>
              <a:t>แจ้งหมู่เลือดผู้ป่วย  พร้อมเจาะเลือดส่ง </a:t>
            </a:r>
            <a:r>
              <a:rPr lang="en-US" sz="4000" b="1" dirty="0" smtClean="0"/>
              <a:t>CBC </a:t>
            </a:r>
            <a:r>
              <a:rPr lang="th-TH" sz="4000" b="1" dirty="0" smtClean="0"/>
              <a:t>ไม่ต้องรอผลค่อยโทรแจ้งทีหลัง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93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h-TH" b="1" dirty="0">
                <a:solidFill>
                  <a:schemeClr val="bg1"/>
                </a:solidFill>
              </a:rPr>
              <a:t>ข้อตกลงในการส่งต่อผู้ป่วยฉุกเฉิน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b="1" dirty="0" smtClean="0">
                <a:solidFill>
                  <a:prstClr val="black"/>
                </a:solidFill>
              </a:rPr>
              <a:t>-   </a:t>
            </a:r>
            <a:r>
              <a:rPr lang="th-TH" sz="2800" b="1" dirty="0" smtClean="0">
                <a:solidFill>
                  <a:prstClr val="black"/>
                </a:solidFill>
              </a:rPr>
              <a:t>กรณี</a:t>
            </a:r>
            <a:r>
              <a:rPr lang="th-TH" sz="2800" b="1" dirty="0">
                <a:solidFill>
                  <a:prstClr val="black"/>
                </a:solidFill>
              </a:rPr>
              <a:t>ตกเลือดหลังคลอดหรือรกค้างเปิด </a:t>
            </a:r>
            <a:r>
              <a:rPr lang="en-US" sz="2800" b="1" dirty="0">
                <a:solidFill>
                  <a:prstClr val="black"/>
                </a:solidFill>
              </a:rPr>
              <a:t>iv fluid 2 </a:t>
            </a:r>
            <a:r>
              <a:rPr lang="th-TH" sz="2800" b="1" dirty="0">
                <a:solidFill>
                  <a:prstClr val="black"/>
                </a:solidFill>
              </a:rPr>
              <a:t>ข้าง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prstClr val="black"/>
                </a:solidFill>
              </a:rPr>
              <a:t>-   </a:t>
            </a:r>
            <a:r>
              <a:rPr lang="th-TH" sz="2800" b="1" dirty="0" smtClean="0">
                <a:solidFill>
                  <a:prstClr val="black"/>
                </a:solidFill>
              </a:rPr>
              <a:t>พยาบาล</a:t>
            </a:r>
            <a:r>
              <a:rPr lang="th-TH" sz="2800" b="1" dirty="0">
                <a:solidFill>
                  <a:prstClr val="black"/>
                </a:solidFill>
              </a:rPr>
              <a:t>ดูแลผู้ป่วย </a:t>
            </a:r>
            <a:r>
              <a:rPr lang="en-US" sz="2800" b="1" dirty="0">
                <a:solidFill>
                  <a:prstClr val="black"/>
                </a:solidFill>
              </a:rPr>
              <a:t>2 </a:t>
            </a:r>
            <a:r>
              <a:rPr lang="th-TH" sz="2800" b="1" dirty="0">
                <a:solidFill>
                  <a:prstClr val="black"/>
                </a:solidFill>
              </a:rPr>
              <a:t>คน</a:t>
            </a: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</a:t>
            </a:r>
            <a:r>
              <a:rPr lang="th-TH" sz="2800" b="1" dirty="0" err="1">
                <a:solidFill>
                  <a:prstClr val="black"/>
                </a:solidFill>
              </a:rPr>
              <a:t>เคส</a:t>
            </a:r>
            <a:r>
              <a:rPr lang="th-TH" sz="2800" b="1" dirty="0">
                <a:solidFill>
                  <a:prstClr val="black"/>
                </a:solidFill>
              </a:rPr>
              <a:t>เร่งคลอดให้ </a:t>
            </a:r>
            <a:r>
              <a:rPr lang="en-US" sz="2800" b="1" dirty="0">
                <a:solidFill>
                  <a:prstClr val="black"/>
                </a:solidFill>
              </a:rPr>
              <a:t>off </a:t>
            </a:r>
            <a:r>
              <a:rPr lang="en-US" sz="2800" b="1" dirty="0" err="1">
                <a:solidFill>
                  <a:prstClr val="black"/>
                </a:solidFill>
              </a:rPr>
              <a:t>synto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th-TH" sz="2800" b="1" dirty="0">
                <a:solidFill>
                  <a:prstClr val="black"/>
                </a:solidFill>
              </a:rPr>
              <a:t>ก่อนส่ง</a:t>
            </a:r>
            <a:r>
              <a:rPr lang="th-TH" sz="2800" b="1" dirty="0" smtClean="0">
                <a:solidFill>
                  <a:prstClr val="black"/>
                </a:solidFill>
              </a:rPr>
              <a:t>ต่อ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</a:t>
            </a:r>
            <a:r>
              <a:rPr lang="th-TH" sz="2800" b="1" dirty="0" err="1">
                <a:solidFill>
                  <a:prstClr val="black"/>
                </a:solidFill>
              </a:rPr>
              <a:t>เคส</a:t>
            </a:r>
            <a:r>
              <a:rPr lang="th-TH" sz="2800" b="1" dirty="0">
                <a:solidFill>
                  <a:prstClr val="black"/>
                </a:solidFill>
              </a:rPr>
              <a:t>ยับยั้งคลอดให้ </a:t>
            </a:r>
            <a:r>
              <a:rPr lang="en-US" sz="2800" b="1" dirty="0">
                <a:solidFill>
                  <a:prstClr val="black"/>
                </a:solidFill>
              </a:rPr>
              <a:t>off </a:t>
            </a:r>
            <a:r>
              <a:rPr lang="en-US" sz="2800" b="1" dirty="0" err="1">
                <a:solidFill>
                  <a:prstClr val="black"/>
                </a:solidFill>
              </a:rPr>
              <a:t>bricarnyl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th-TH" sz="2800" b="1" dirty="0">
                <a:solidFill>
                  <a:prstClr val="black"/>
                </a:solidFill>
              </a:rPr>
              <a:t>ก่อนส่ง</a:t>
            </a:r>
            <a:r>
              <a:rPr lang="th-TH" sz="2800" b="1" dirty="0" smtClean="0">
                <a:solidFill>
                  <a:prstClr val="black"/>
                </a:solidFill>
              </a:rPr>
              <a:t>ต่อ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err="1" smtClean="0">
                <a:solidFill>
                  <a:prstClr val="black"/>
                </a:solidFill>
              </a:rPr>
              <a:t>เคส</a:t>
            </a:r>
            <a:r>
              <a:rPr lang="th-TH" sz="2800" b="1" dirty="0" smtClean="0">
                <a:solidFill>
                  <a:prstClr val="black"/>
                </a:solidFill>
              </a:rPr>
              <a:t> </a:t>
            </a:r>
            <a:r>
              <a:rPr lang="en-US" sz="2800" b="1" dirty="0">
                <a:solidFill>
                  <a:prstClr val="black"/>
                </a:solidFill>
              </a:rPr>
              <a:t>severe preeclampsia start mgso4</a:t>
            </a:r>
            <a:r>
              <a:rPr lang="th-TH" sz="2800" b="1" dirty="0">
                <a:solidFill>
                  <a:prstClr val="black"/>
                </a:solidFill>
              </a:rPr>
              <a:t> </a:t>
            </a:r>
            <a:r>
              <a:rPr lang="en-US" sz="2800" b="1" dirty="0">
                <a:solidFill>
                  <a:prstClr val="black"/>
                </a:solidFill>
              </a:rPr>
              <a:t>loading dose </a:t>
            </a:r>
            <a:r>
              <a:rPr lang="th-TH" sz="2800" b="1" dirty="0">
                <a:solidFill>
                  <a:prstClr val="black"/>
                </a:solidFill>
              </a:rPr>
              <a:t>กรณี</a:t>
            </a:r>
            <a:r>
              <a:rPr lang="en-US" sz="2800" b="1" dirty="0" err="1">
                <a:solidFill>
                  <a:prstClr val="black"/>
                </a:solidFill>
              </a:rPr>
              <a:t>maintanance</a:t>
            </a:r>
            <a:r>
              <a:rPr lang="en-US" sz="2800" b="1" dirty="0">
                <a:solidFill>
                  <a:prstClr val="black"/>
                </a:solidFill>
              </a:rPr>
              <a:t> dose</a:t>
            </a:r>
            <a:r>
              <a:rPr lang="th-TH" sz="2800" b="1" dirty="0">
                <a:solidFill>
                  <a:prstClr val="black"/>
                </a:solidFill>
              </a:rPr>
              <a:t> ในรูปของ </a:t>
            </a:r>
            <a:r>
              <a:rPr lang="en-US" sz="2800" b="1" dirty="0">
                <a:solidFill>
                  <a:prstClr val="black"/>
                </a:solidFill>
              </a:rPr>
              <a:t>iv drip </a:t>
            </a:r>
            <a:r>
              <a:rPr lang="th-TH" sz="2800" b="1" dirty="0">
                <a:solidFill>
                  <a:prstClr val="black"/>
                </a:solidFill>
              </a:rPr>
              <a:t>ต้องมี</a:t>
            </a:r>
            <a:r>
              <a:rPr lang="en-US" sz="2800" b="1" dirty="0">
                <a:solidFill>
                  <a:prstClr val="black"/>
                </a:solidFill>
              </a:rPr>
              <a:t> infusion pump </a:t>
            </a:r>
            <a:r>
              <a:rPr lang="th-TH" sz="2800" b="1" dirty="0" smtClean="0">
                <a:solidFill>
                  <a:prstClr val="black"/>
                </a:solidFill>
              </a:rPr>
              <a:t>ด้วย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ในรายทารกท่าก้นที่ปากมดลูกเปิดมากควรมีพยาบาลที่มีประสบการณ์ทำคลอดท่าก้นมาด้วย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89282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</a:rPr>
              <a:t>ปัญหาที่พบจากการส่งต่อ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th-TH" dirty="0" smtClean="0"/>
              <a:t>ทารกคลอดระหว่างทางลำบากในการ </a:t>
            </a:r>
            <a:r>
              <a:rPr lang="en-US" dirty="0" smtClean="0"/>
              <a:t>CPR</a:t>
            </a:r>
            <a:endParaRPr lang="th-TH" dirty="0" smtClean="0"/>
          </a:p>
          <a:p>
            <a:r>
              <a:rPr lang="th-TH" dirty="0" err="1" smtClean="0"/>
              <a:t>เค</a:t>
            </a:r>
            <a:r>
              <a:rPr lang="th-TH" dirty="0" smtClean="0"/>
              <a:t>สตกเลือดหลังคลอดมีการเสียเลือดระหว่างส่งต่อมากมาถึงปลายทางผู้ป่วย</a:t>
            </a:r>
            <a:r>
              <a:rPr lang="th-TH" dirty="0" err="1" smtClean="0"/>
              <a:t>ช็อค</a:t>
            </a:r>
            <a:r>
              <a:rPr lang="th-TH" dirty="0" smtClean="0"/>
              <a:t>  ซีด</a:t>
            </a:r>
            <a:r>
              <a:rPr lang="th-TH" dirty="0" smtClean="0"/>
              <a:t>มาก เสี่ยงต่อการเสียชีวิต</a:t>
            </a:r>
            <a:endParaRPr lang="th-TH" dirty="0" smtClean="0"/>
          </a:p>
          <a:p>
            <a:r>
              <a:rPr lang="th-TH" dirty="0" smtClean="0"/>
              <a:t>ราย</a:t>
            </a:r>
            <a:r>
              <a:rPr lang="en-US" dirty="0" smtClean="0"/>
              <a:t> fetal distress </a:t>
            </a:r>
            <a:r>
              <a:rPr lang="th-TH" dirty="0" smtClean="0"/>
              <a:t>ทารกเสียชีวิตระหว่างทาง</a:t>
            </a:r>
          </a:p>
          <a:p>
            <a:r>
              <a:rPr lang="th-TH" dirty="0" err="1" smtClean="0"/>
              <a:t>เคส</a:t>
            </a:r>
            <a:r>
              <a:rPr lang="en-US" dirty="0" smtClean="0"/>
              <a:t> CPD </a:t>
            </a:r>
            <a:r>
              <a:rPr lang="th-TH" dirty="0" smtClean="0"/>
              <a:t>เมื่อมาผ่าตัดคลอดถ้า</a:t>
            </a:r>
            <a:r>
              <a:rPr lang="en-US" dirty="0" smtClean="0"/>
              <a:t>prolong labor</a:t>
            </a:r>
            <a:r>
              <a:rPr lang="th-TH" dirty="0" smtClean="0"/>
              <a:t>มากเกิด</a:t>
            </a:r>
            <a:r>
              <a:rPr lang="en-US" dirty="0" smtClean="0"/>
              <a:t>PPH</a:t>
            </a:r>
          </a:p>
          <a:p>
            <a:pPr marL="0" lvl="0" indent="0">
              <a:buNone/>
            </a:pPr>
            <a:r>
              <a:rPr lang="en-US" dirty="0"/>
              <a:t> </a:t>
            </a:r>
            <a:r>
              <a:rPr lang="th-TH" dirty="0">
                <a:solidFill>
                  <a:prstClr val="black"/>
                </a:solidFill>
              </a:rPr>
              <a:t>ตามมา</a:t>
            </a:r>
            <a:r>
              <a:rPr lang="th-TH" dirty="0" smtClean="0">
                <a:solidFill>
                  <a:prstClr val="black"/>
                </a:solidFill>
              </a:rPr>
              <a:t>ได้</a:t>
            </a:r>
            <a:endParaRPr lang="th-TH" dirty="0" smtClean="0"/>
          </a:p>
          <a:p>
            <a:r>
              <a:rPr lang="th-TH" dirty="0" smtClean="0"/>
              <a:t>การส่งต่อทารกพบภาวะแทรกซ้อน </a:t>
            </a:r>
            <a:r>
              <a:rPr lang="en-US" dirty="0"/>
              <a:t>P</a:t>
            </a:r>
            <a:r>
              <a:rPr lang="en-US" dirty="0" smtClean="0"/>
              <a:t>neumothorax </a:t>
            </a:r>
            <a:endParaRPr lang="th-TH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375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  <a:t/>
            </a:r>
            <a:b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</a:br>
            <a:r>
              <a:rPr lang="th-TH" sz="3200" b="1" dirty="0" err="1" smtClean="0">
                <a:solidFill>
                  <a:srgbClr val="FFFF00"/>
                </a:solidFill>
                <a:ea typeface="Calibri"/>
                <a:cs typeface="TH SarabunPSK"/>
              </a:rPr>
              <a:t>เคส</a:t>
            </a:r>
            <a:r>
              <a:rPr lang="th-TH" sz="3200" b="1" dirty="0" smtClean="0">
                <a:solidFill>
                  <a:srgbClr val="FFFF00"/>
                </a:solidFill>
                <a:ea typeface="Calibri"/>
                <a:cs typeface="TH SarabunPSK"/>
              </a:rPr>
              <a:t>ที่ต้องส่งต่อรพ.ศูนย์</a:t>
            </a:r>
            <a:r>
              <a:rPr lang="th-TH" sz="3200" b="1" dirty="0" err="1" smtClean="0">
                <a:solidFill>
                  <a:srgbClr val="FFFF00"/>
                </a:solidFill>
                <a:ea typeface="Calibri"/>
                <a:cs typeface="TH SarabunPSK"/>
              </a:rPr>
              <a:t>สปส</a:t>
            </a:r>
            <a:r>
              <a:rPr lang="th-TH" sz="3200" b="1" dirty="0" smtClean="0">
                <a:solidFill>
                  <a:srgbClr val="FFFF00"/>
                </a:solidFill>
                <a:ea typeface="Calibri"/>
                <a:cs typeface="TH SarabunPSK"/>
              </a:rPr>
              <a:t>.</a:t>
            </a:r>
            <a: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  <a:t/>
            </a:r>
            <a:b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dirty="0" smtClean="0">
                <a:ea typeface="Calibri"/>
                <a:cs typeface="TH SarabunPSK"/>
              </a:rPr>
              <a:t> </a:t>
            </a:r>
            <a:r>
              <a:rPr lang="th-TH" dirty="0" smtClean="0">
                <a:ea typeface="Calibri"/>
              </a:rPr>
              <a:t>กรณี</a:t>
            </a:r>
            <a:r>
              <a:rPr lang="th-TH" dirty="0">
                <a:ea typeface="Calibri"/>
              </a:rPr>
              <a:t>เจ็บครรภ์คลอดก่อนกำหนด </a:t>
            </a:r>
            <a:r>
              <a:rPr lang="th-TH" dirty="0" smtClean="0">
                <a:ea typeface="Calibri"/>
              </a:rPr>
              <a:t>ที่ต้องคลอดอายุ</a:t>
            </a:r>
            <a:r>
              <a:rPr lang="th-TH" dirty="0">
                <a:ea typeface="Calibri"/>
              </a:rPr>
              <a:t>ครรภ์น้อยกว่า 35 สัปดาห์ </a:t>
            </a:r>
            <a:endParaRPr lang="en-US" sz="2000" dirty="0">
              <a:ea typeface="Calibri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dirty="0" smtClean="0">
                <a:ea typeface="Calibri"/>
              </a:rPr>
              <a:t> 2. </a:t>
            </a:r>
            <a:r>
              <a:rPr lang="th-TH" dirty="0" smtClean="0">
                <a:solidFill>
                  <a:prstClr val="black"/>
                </a:solidFill>
                <a:ea typeface="Calibri"/>
              </a:rPr>
              <a:t>ภาวะแทรกซ้อน</a:t>
            </a:r>
            <a:r>
              <a:rPr lang="th-TH" dirty="0">
                <a:solidFill>
                  <a:prstClr val="black"/>
                </a:solidFill>
                <a:ea typeface="Calibri"/>
              </a:rPr>
              <a:t>ทางด้านอายุรก</a:t>
            </a:r>
            <a:r>
              <a:rPr lang="th-TH" dirty="0" err="1">
                <a:solidFill>
                  <a:prstClr val="black"/>
                </a:solidFill>
                <a:ea typeface="Calibri"/>
              </a:rPr>
              <a:t>รรม</a:t>
            </a:r>
            <a:r>
              <a:rPr lang="th-TH" dirty="0">
                <a:solidFill>
                  <a:prstClr val="black"/>
                </a:solidFill>
                <a:ea typeface="Calibri"/>
              </a:rPr>
              <a:t> เช่น โรคหัวใจ , โรคเลือด,  </a:t>
            </a:r>
            <a:r>
              <a:rPr lang="en-US" b="1" dirty="0">
                <a:solidFill>
                  <a:prstClr val="black"/>
                </a:solidFill>
              </a:rPr>
              <a:t>thyroid crisis</a:t>
            </a:r>
            <a:r>
              <a:rPr lang="th-TH" b="1" dirty="0">
                <a:solidFill>
                  <a:prstClr val="black"/>
                </a:solidFill>
              </a:rPr>
              <a:t> </a:t>
            </a:r>
            <a:r>
              <a:rPr lang="th-TH" sz="3600" dirty="0">
                <a:solidFill>
                  <a:prstClr val="black"/>
                </a:solidFill>
                <a:cs typeface="+mj-cs"/>
              </a:rPr>
              <a:t>เป็น</a:t>
            </a:r>
            <a:r>
              <a:rPr lang="th-TH" sz="3600" dirty="0" smtClean="0">
                <a:solidFill>
                  <a:prstClr val="black"/>
                </a:solidFill>
                <a:cs typeface="+mj-cs"/>
              </a:rPr>
              <a:t>ต้น</a:t>
            </a:r>
            <a:endParaRPr lang="en-US" sz="3600" dirty="0" smtClean="0">
              <a:solidFill>
                <a:prstClr val="black"/>
              </a:solidFill>
              <a:cs typeface="+mj-cs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en-US" dirty="0" smtClean="0">
                <a:ea typeface="Calibri"/>
              </a:rPr>
              <a:t>3. </a:t>
            </a:r>
            <a:r>
              <a:rPr lang="th-TH" dirty="0" smtClean="0">
                <a:ea typeface="Calibri"/>
              </a:rPr>
              <a:t>ภาวะแทรกซ้อนทางสูติกรรมที่รุนแรงเช่น </a:t>
            </a:r>
            <a:r>
              <a:rPr lang="en-US" dirty="0" err="1" smtClean="0">
                <a:ea typeface="Calibri"/>
              </a:rPr>
              <a:t>Eclampsia</a:t>
            </a:r>
            <a:r>
              <a:rPr lang="en-US" dirty="0" smtClean="0">
                <a:ea typeface="Calibri"/>
              </a:rPr>
              <a:t> , </a:t>
            </a:r>
            <a:r>
              <a:rPr lang="en-US" dirty="0" err="1">
                <a:ea typeface="Calibri"/>
              </a:rPr>
              <a:t>A</a:t>
            </a:r>
            <a:r>
              <a:rPr lang="en-US" dirty="0" err="1" smtClean="0">
                <a:ea typeface="Calibri"/>
              </a:rPr>
              <a:t>bruptioplacenta</a:t>
            </a:r>
            <a:r>
              <a:rPr lang="en-US" dirty="0" smtClean="0">
                <a:ea typeface="Calibri"/>
              </a:rPr>
              <a:t> with DIC</a:t>
            </a:r>
            <a:r>
              <a:rPr lang="th-TH" dirty="0" smtClean="0">
                <a:ea typeface="Calibri"/>
              </a:rPr>
              <a:t> เป็นต้น</a:t>
            </a:r>
            <a:endParaRPr lang="en-US" dirty="0" smtClean="0">
              <a:ea typeface="Calibri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en-US" dirty="0" smtClean="0">
                <a:ea typeface="Calibri"/>
              </a:rPr>
              <a:t>4. </a:t>
            </a:r>
            <a:r>
              <a:rPr lang="th-TH" dirty="0" smtClean="0">
                <a:ea typeface="Calibri"/>
              </a:rPr>
              <a:t>คลังเลือดขาดเลือดที่จำเป็นต้องใช้เตรียมการผ่าตัด</a:t>
            </a:r>
            <a:endParaRPr lang="en-US" sz="2000" dirty="0">
              <a:ea typeface="Calibri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3600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35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b="1" dirty="0" smtClean="0"/>
              <a:t>ประเด็นความเสี่ยง</a:t>
            </a: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en-US" b="1" dirty="0">
                <a:latin typeface="Angsana New"/>
                <a:ea typeface="Calibri"/>
                <a:cs typeface="Cordia New"/>
              </a:rPr>
              <a:t>1.</a:t>
            </a:r>
            <a:r>
              <a:rPr lang="th-TH" b="1" dirty="0">
                <a:latin typeface="Angsana New"/>
                <a:ea typeface="Calibri"/>
              </a:rPr>
              <a:t>มารดา</a:t>
            </a:r>
            <a:r>
              <a:rPr lang="th-TH" b="1" dirty="0" smtClean="0">
                <a:latin typeface="Angsana New"/>
                <a:ea typeface="Calibri"/>
              </a:rPr>
              <a:t>เสียชีวิต</a:t>
            </a:r>
            <a:endParaRPr lang="en-US" b="1" dirty="0" smtClean="0">
              <a:latin typeface="Angsana New"/>
              <a:ea typeface="Calibri"/>
            </a:endParaRPr>
          </a:p>
          <a:p>
            <a:pPr lvl="0"/>
            <a:r>
              <a:rPr lang="en-US" b="1" dirty="0" smtClean="0">
                <a:solidFill>
                  <a:prstClr val="black"/>
                </a:solidFill>
                <a:latin typeface="Angsana New"/>
                <a:ea typeface="Calibri"/>
              </a:rPr>
              <a:t>2.</a:t>
            </a:r>
            <a:r>
              <a:rPr lang="th-TH" b="1" dirty="0">
                <a:solidFill>
                  <a:prstClr val="black"/>
                </a:solidFill>
                <a:latin typeface="Angsana New"/>
                <a:ea typeface="Calibri"/>
              </a:rPr>
              <a:t>ทารกตายปริกำเนิด	</a:t>
            </a:r>
            <a:endParaRPr lang="en-US" sz="2000" dirty="0">
              <a:ea typeface="Calibri"/>
              <a:cs typeface="Cordia New"/>
            </a:endParaRPr>
          </a:p>
          <a:p>
            <a:pPr lvl="0"/>
            <a:r>
              <a:rPr lang="en-US" b="1" dirty="0">
                <a:latin typeface="CordiaUPC" pitchFamily="34" charset="-34"/>
                <a:ea typeface="Calibri"/>
                <a:cs typeface="CordiaUPC" pitchFamily="34" charset="-34"/>
              </a:rPr>
              <a:t>3</a:t>
            </a:r>
            <a:r>
              <a:rPr lang="th-TH" b="1" dirty="0" smtClean="0">
                <a:ea typeface="Calibri"/>
                <a:cs typeface="Angsana New"/>
              </a:rPr>
              <a:t>.</a:t>
            </a:r>
            <a:r>
              <a:rPr lang="en-US" b="1" dirty="0">
                <a:latin typeface="Angsana New"/>
                <a:ea typeface="Calibri"/>
                <a:cs typeface="Cordia New"/>
              </a:rPr>
              <a:t>Post partum </a:t>
            </a:r>
            <a:r>
              <a:rPr lang="en-US" b="1" dirty="0" smtClean="0">
                <a:latin typeface="Angsana New"/>
                <a:ea typeface="Calibri"/>
                <a:cs typeface="Cordia New"/>
              </a:rPr>
              <a:t>hemorrhage</a:t>
            </a:r>
          </a:p>
          <a:p>
            <a:pPr lvl="0"/>
            <a:r>
              <a:rPr lang="en-US" sz="3000" b="1" dirty="0" smtClean="0">
                <a:solidFill>
                  <a:prstClr val="black"/>
                </a:solidFill>
                <a:latin typeface="CordiaUPC" pitchFamily="34" charset="-34"/>
                <a:ea typeface="Calibri"/>
                <a:cs typeface="CordiaUPC" pitchFamily="34" charset="-34"/>
              </a:rPr>
              <a:t>4</a:t>
            </a:r>
            <a:r>
              <a:rPr lang="th-TH" sz="3000" b="1" dirty="0">
                <a:solidFill>
                  <a:prstClr val="black"/>
                </a:solidFill>
                <a:ea typeface="Calibri"/>
                <a:cs typeface="Angsana New"/>
              </a:rPr>
              <a:t>. </a:t>
            </a:r>
            <a:r>
              <a:rPr lang="en-US" sz="3000" b="1" dirty="0">
                <a:solidFill>
                  <a:prstClr val="black"/>
                </a:solidFill>
                <a:latin typeface="Angsana New"/>
                <a:ea typeface="Calibri"/>
              </a:rPr>
              <a:t>Birth  </a:t>
            </a:r>
            <a:r>
              <a:rPr lang="en-US" sz="3000" b="1" dirty="0" smtClean="0">
                <a:solidFill>
                  <a:prstClr val="black"/>
                </a:solidFill>
                <a:latin typeface="Angsana New"/>
                <a:ea typeface="Calibri"/>
              </a:rPr>
              <a:t>Asphyxia</a:t>
            </a:r>
            <a:r>
              <a:rPr lang="th-TH" b="1" dirty="0" smtClean="0">
                <a:latin typeface="Angsana New"/>
                <a:ea typeface="Calibri"/>
              </a:rPr>
              <a:t>  </a:t>
            </a:r>
            <a:endParaRPr lang="en-US" sz="2000" dirty="0">
              <a:ea typeface="Calibri"/>
              <a:cs typeface="Cordia New"/>
            </a:endParaRPr>
          </a:p>
          <a:p>
            <a:r>
              <a:rPr lang="en-US" b="1" dirty="0" smtClean="0">
                <a:latin typeface="Angsana New"/>
                <a:ea typeface="Calibri"/>
              </a:rPr>
              <a:t>5.PIH</a:t>
            </a:r>
            <a:endParaRPr lang="th-TH" b="1" dirty="0" smtClean="0">
              <a:latin typeface="Angsana New"/>
              <a:ea typeface="Calibri"/>
            </a:endParaRPr>
          </a:p>
          <a:p>
            <a:r>
              <a:rPr lang="en-US" b="1" dirty="0" smtClean="0">
                <a:latin typeface="CordiaUPC" pitchFamily="34" charset="-34"/>
                <a:ea typeface="Calibri"/>
                <a:cs typeface="CordiaUPC" pitchFamily="34" charset="-34"/>
              </a:rPr>
              <a:t>5</a:t>
            </a:r>
            <a:r>
              <a:rPr lang="th-TH" b="1" dirty="0" smtClean="0">
                <a:ea typeface="Calibri"/>
                <a:cs typeface="Angsana New"/>
              </a:rPr>
              <a:t>.</a:t>
            </a:r>
            <a:r>
              <a:rPr lang="en-US" b="1" dirty="0">
                <a:latin typeface="Angsana New"/>
                <a:ea typeface="Calibri"/>
              </a:rPr>
              <a:t>Shoulder   </a:t>
            </a:r>
            <a:r>
              <a:rPr lang="en-US" b="1" dirty="0" smtClean="0">
                <a:latin typeface="Angsana New"/>
                <a:ea typeface="Calibri"/>
              </a:rPr>
              <a:t>Dystocia</a:t>
            </a:r>
          </a:p>
          <a:p>
            <a:pPr lvl="0" algn="just">
              <a:lnSpc>
                <a:spcPct val="115000"/>
              </a:lnSpc>
            </a:pPr>
            <a:r>
              <a:rPr lang="en-US" b="1" dirty="0" smtClean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6.Ruptured Ectopic </a:t>
            </a:r>
            <a:r>
              <a:rPr lang="en-US" b="1" dirty="0" smtClean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Pregnancy</a:t>
            </a:r>
            <a:r>
              <a:rPr lang="th-TH" b="1" dirty="0">
                <a:latin typeface="Angsana New"/>
                <a:ea typeface="Calibri"/>
              </a:rPr>
              <a:t>	</a:t>
            </a:r>
            <a:endParaRPr lang="th-TH" b="1" dirty="0" smtClean="0">
              <a:latin typeface="Angsana New"/>
              <a:ea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730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marL="0" lvl="0" indent="0" algn="ctr">
              <a:spcBef>
                <a:spcPct val="50000"/>
              </a:spcBef>
              <a:buNone/>
            </a:pPr>
            <a:r>
              <a:rPr lang="th-TH" altLang="th-TH" sz="6000" b="1" dirty="0">
                <a:solidFill>
                  <a:srgbClr val="000000"/>
                </a:solidFill>
                <a:latin typeface="Arial" pitchFamily="34" charset="0"/>
              </a:rPr>
              <a:t>ประเด็น</a:t>
            </a:r>
            <a:r>
              <a:rPr lang="en-US" altLang="th-TH" sz="60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altLang="th-TH" sz="4400" b="1" dirty="0">
                <a:solidFill>
                  <a:srgbClr val="000000"/>
                </a:solidFill>
                <a:latin typeface="Arial" pitchFamily="34" charset="0"/>
              </a:rPr>
              <a:t>: </a:t>
            </a:r>
            <a:r>
              <a:rPr lang="th-TH" altLang="th-TH" sz="4400" b="1" dirty="0">
                <a:solidFill>
                  <a:srgbClr val="000000"/>
                </a:solidFill>
                <a:latin typeface="Arial" pitchFamily="34" charset="0"/>
              </a:rPr>
              <a:t>ปัญหามารดาเสียชีวิตภาวะแทรกซ้อนทางอายุรก</a:t>
            </a:r>
            <a:r>
              <a:rPr lang="th-TH" altLang="th-TH" sz="4400" b="1" dirty="0" err="1">
                <a:solidFill>
                  <a:srgbClr val="000000"/>
                </a:solidFill>
                <a:latin typeface="Arial" pitchFamily="34" charset="0"/>
              </a:rPr>
              <a:t>รรม</a:t>
            </a:r>
            <a:r>
              <a:rPr lang="th-TH" altLang="th-TH" sz="4400" b="1" dirty="0">
                <a:solidFill>
                  <a:srgbClr val="000000"/>
                </a:solidFill>
                <a:latin typeface="Arial" pitchFamily="34" charset="0"/>
              </a:rPr>
              <a:t>โรคหัวใจแต่กำเนิดและเสียชีวิตจากภาวะหัวใจ</a:t>
            </a:r>
            <a:r>
              <a:rPr lang="th-TH" altLang="th-TH" sz="4400" b="1" dirty="0" smtClean="0">
                <a:solidFill>
                  <a:srgbClr val="000000"/>
                </a:solidFill>
                <a:latin typeface="Arial" pitchFamily="34" charset="0"/>
              </a:rPr>
              <a:t>ล้มเหลว</a:t>
            </a:r>
          </a:p>
          <a:p>
            <a:pPr marL="0" lvl="0" indent="0" algn="ctr">
              <a:spcBef>
                <a:spcPct val="50000"/>
              </a:spcBef>
              <a:buNone/>
            </a:pPr>
            <a:r>
              <a:rPr lang="th-TH" altLang="th-TH" sz="4400" b="1" dirty="0" smtClean="0">
                <a:solidFill>
                  <a:srgbClr val="000000"/>
                </a:solidFill>
                <a:latin typeface="Arial" pitchFamily="34" charset="0"/>
              </a:rPr>
              <a:t>หลัง</a:t>
            </a:r>
            <a:r>
              <a:rPr lang="th-TH" altLang="th-TH" sz="4400" b="1" dirty="0">
                <a:solidFill>
                  <a:srgbClr val="000000"/>
                </a:solidFill>
                <a:latin typeface="Arial" pitchFamily="34" charset="0"/>
              </a:rPr>
              <a:t>คลอด</a:t>
            </a:r>
          </a:p>
          <a:p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2474913" cy="10541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742068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101940" y="404664"/>
            <a:ext cx="7574516" cy="60631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th-TH" sz="2800" dirty="0" smtClean="0">
                <a:solidFill>
                  <a:prstClr val="black"/>
                </a:solidFill>
              </a:rPr>
              <a:t>มารดาอายุ </a:t>
            </a:r>
            <a:r>
              <a:rPr lang="en-US" sz="2800" dirty="0" smtClean="0">
                <a:solidFill>
                  <a:prstClr val="black"/>
                </a:solidFill>
              </a:rPr>
              <a:t>27 </a:t>
            </a:r>
            <a:r>
              <a:rPr lang="th-TH" sz="2800" dirty="0" smtClean="0">
                <a:solidFill>
                  <a:prstClr val="black"/>
                </a:solidFill>
              </a:rPr>
              <a:t>ปี </a:t>
            </a:r>
            <a:r>
              <a:rPr lang="en-US" sz="2800" dirty="0">
                <a:solidFill>
                  <a:prstClr val="black"/>
                </a:solidFill>
              </a:rPr>
              <a:t>G2 P1001 GA </a:t>
            </a:r>
            <a:r>
              <a:rPr lang="en-US" sz="2800" dirty="0" smtClean="0">
                <a:solidFill>
                  <a:prstClr val="black"/>
                </a:solidFill>
              </a:rPr>
              <a:t>37 weeks</a:t>
            </a:r>
            <a:r>
              <a:rPr lang="th-TH" sz="2800" dirty="0" smtClean="0">
                <a:solidFill>
                  <a:prstClr val="black"/>
                </a:solidFill>
              </a:rPr>
              <a:t> </a:t>
            </a:r>
            <a:endParaRPr lang="en-US" sz="2800" dirty="0" smtClean="0">
              <a:solidFill>
                <a:prstClr val="black"/>
              </a:solidFill>
            </a:endParaRPr>
          </a:p>
          <a:p>
            <a:pPr lvl="0"/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มา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ด้วยเจ็บครรภ์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มารดามีโรคผนังหัวใจรั่วแต่กำเนิด เคยตรวจกับแพทย์โรคหัวใจบอกผนังหัวใจห้องบนรั่ว</a:t>
            </a:r>
            <a:endParaRPr lang="en-US" sz="36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ฝากครรภ์คลินิกครรภ์เสี่ยงสูง</a:t>
            </a:r>
            <a:r>
              <a:rPr lang="th-TH" sz="36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รพร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.เดชอุดม 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functional class 1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เคยส่งต่อไปรพ.ศูนย์</a:t>
            </a:r>
            <a:r>
              <a:rPr lang="th-TH" sz="36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สปส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.ตอน 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17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สัปดาห์พบ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cardio med 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แนะนำมาฝากครรภ์ต่อที่โรงพยาบาลเดช</a:t>
            </a:r>
          </a:p>
          <a:p>
            <a:pPr lvl="0"/>
            <a:r>
              <a:rPr lang="en-US" sz="3600" dirty="0">
                <a:solidFill>
                  <a:prstClr val="black"/>
                </a:solidFill>
                <a:latin typeface="Times New Roman"/>
                <a:ea typeface="Times New Roman"/>
              </a:rPr>
              <a:t>0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6.20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น.ประเมิน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แรกรับ ตรวจ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ร่างกาย 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สัญญาณชีพปกติ 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หายใจหอบ หายใจ </a:t>
            </a:r>
            <a:r>
              <a:rPr lang="en-US" sz="3600" dirty="0">
                <a:solidFill>
                  <a:prstClr val="black"/>
                </a:solidFill>
                <a:latin typeface="TH SarabunPSK"/>
                <a:ea typeface="Times New Roman"/>
              </a:rPr>
              <a:t>34 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ครั้งต่อนาที </a:t>
            </a:r>
            <a:endParaRPr lang="en-US" sz="3600" dirty="0">
              <a:solidFill>
                <a:prstClr val="black"/>
              </a:solidFill>
              <a:latin typeface="TH SarabunPSK"/>
              <a:ea typeface="Times New Roman"/>
            </a:endParaRPr>
          </a:p>
          <a:p>
            <a:pPr lvl="0"/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ชีพจร 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100 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ครั้งต่อ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นาที</a:t>
            </a:r>
            <a:endParaRPr lang="en-US" sz="3600" dirty="0" smtClean="0">
              <a:solidFill>
                <a:prstClr val="black"/>
              </a:solidFill>
              <a:latin typeface="TH SarabunPSK"/>
              <a:ea typeface="Times New Roman"/>
            </a:endParaRPr>
          </a:p>
          <a:p>
            <a:pPr lvl="0"/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 ความ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ดันโลหิต 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120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/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80mmHg 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BT 37.0c heart - murmur</a:t>
            </a:r>
            <a:endParaRPr lang="th-TH" sz="3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6177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187624" y="332656"/>
            <a:ext cx="7128792" cy="55707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ตรวจภายในพบ ปากมดลูกเปิดหมด</a:t>
            </a:r>
            <a:r>
              <a:rPr lang="en-US" sz="36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ปากมดลูกบาง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Times New Roman"/>
              </a:rPr>
              <a:t>100% </a:t>
            </a:r>
            <a:r>
              <a:rPr lang="th-TH" sz="3200" dirty="0">
                <a:solidFill>
                  <a:prstClr val="black"/>
                </a:solidFill>
                <a:latin typeface="Times New Roman"/>
                <a:ea typeface="Times New Roman"/>
              </a:rPr>
              <a:t>ระดับส่วนนำ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Times New Roman"/>
              </a:rPr>
              <a:t>+2 </a:t>
            </a:r>
            <a:r>
              <a:rPr lang="th-TH" sz="3200" dirty="0">
                <a:solidFill>
                  <a:prstClr val="black"/>
                </a:solidFill>
                <a:latin typeface="Times New Roman"/>
                <a:ea typeface="Times New Roman"/>
              </a:rPr>
              <a:t> ถุงน้ำยังอยู่  เจ็บครรภ์ทุก </a:t>
            </a:r>
            <a:r>
              <a:rPr lang="en-US" sz="3200" dirty="0">
                <a:solidFill>
                  <a:prstClr val="black"/>
                </a:solidFill>
                <a:latin typeface="Times New Roman"/>
                <a:ea typeface="Times New Roman"/>
              </a:rPr>
              <a:t>3</a:t>
            </a:r>
            <a:r>
              <a:rPr lang="th-TH" sz="3200" dirty="0">
                <a:solidFill>
                  <a:prstClr val="black"/>
                </a:solidFill>
                <a:latin typeface="Times New Roman"/>
                <a:ea typeface="Times New Roman"/>
              </a:rPr>
              <a:t> นาที นาน </a:t>
            </a:r>
            <a:r>
              <a:rPr lang="en-US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45</a:t>
            </a:r>
            <a:r>
              <a:rPr lang="th-TH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th-TH" sz="3200" dirty="0">
                <a:solidFill>
                  <a:prstClr val="black"/>
                </a:solidFill>
                <a:latin typeface="Times New Roman"/>
                <a:ea typeface="Times New Roman"/>
              </a:rPr>
              <a:t>วินาที ความแรงระดับมาก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</a:rPr>
              <a:t> จึงย้ายไป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คลอดแจ้งสูติแพทย์เวร</a:t>
            </a:r>
            <a:endParaRPr lang="th-TH" sz="3200" dirty="0">
              <a:solidFill>
                <a:prstClr val="black"/>
              </a:solidFill>
              <a:latin typeface="TH SarabunPSK"/>
              <a:ea typeface="Times New Roman"/>
            </a:endParaRPr>
          </a:p>
          <a:p>
            <a:pPr lvl="0"/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</a:rPr>
              <a:t>ทารกคลอด 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06.35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น</a:t>
            </a: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07.15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น.ผู้ป่วยหายใจไม่อิ่มแน่นหน้าอก กระสับกระส่าย หายใจหอบ หายใจ 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34 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ครั้งต่อนาที </a:t>
            </a:r>
            <a:endParaRPr lang="en-US" sz="3200" dirty="0" smtClean="0">
              <a:solidFill>
                <a:prstClr val="black"/>
              </a:solidFill>
              <a:latin typeface="TH SarabunPSK"/>
              <a:ea typeface="Times New Roman"/>
            </a:endParaRPr>
          </a:p>
          <a:p>
            <a:pPr lvl="0"/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ชีพจร 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120 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ครั้งต่อนาที </a:t>
            </a:r>
            <a:endParaRPr lang="en-US" sz="3200" dirty="0" smtClean="0">
              <a:solidFill>
                <a:prstClr val="black"/>
              </a:solidFill>
              <a:latin typeface="TH SarabunPSK"/>
              <a:ea typeface="Times New Roman"/>
            </a:endParaRPr>
          </a:p>
          <a:p>
            <a:pPr lvl="0"/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ความดันโลหิต 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100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/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60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</a:rPr>
              <a:t>	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mmHg   </a:t>
            </a: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lung crepitation both lung </a:t>
            </a:r>
          </a:p>
          <a:p>
            <a:pPr lvl="0"/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o2 sat 85 %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แพทย์ </a:t>
            </a:r>
            <a:r>
              <a:rPr lang="en-US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on ET tube refer</a:t>
            </a:r>
            <a:r>
              <a:rPr lang="th-TH" sz="3200" dirty="0" err="1" smtClean="0">
                <a:solidFill>
                  <a:prstClr val="black"/>
                </a:solidFill>
                <a:latin typeface="TH SarabunPSK"/>
                <a:ea typeface="Times New Roman"/>
              </a:rPr>
              <a:t>สปส</a:t>
            </a:r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</a:rPr>
              <a:t>.</a:t>
            </a:r>
            <a:endParaRPr lang="th-TH" sz="3200" dirty="0">
              <a:solidFill>
                <a:prstClr val="black"/>
              </a:solidFill>
              <a:latin typeface="TH SarabunPSK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0679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28596" y="214290"/>
            <a:ext cx="8215370" cy="61247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th-TH" sz="2800" dirty="0" smtClean="0">
                <a:solidFill>
                  <a:prstClr val="black"/>
                </a:solidFill>
              </a:rPr>
              <a:t>จาก</a:t>
            </a:r>
            <a:r>
              <a:rPr lang="th-TH" sz="2800" dirty="0">
                <a:solidFill>
                  <a:prstClr val="black"/>
                </a:solidFill>
              </a:rPr>
              <a:t>การทบทวนร่วมกับงานอนามัยแม่และเด็ก ระดับจังหวัดอุบลราชธานี ได้พัฒนาระบบการดุแล ดังนี้					                        	</a:t>
            </a:r>
          </a:p>
          <a:p>
            <a:r>
              <a:rPr lang="th-TH" sz="2800" dirty="0">
                <a:solidFill>
                  <a:prstClr val="black"/>
                </a:solidFill>
              </a:rPr>
              <a:t>1.หญิงตั้งครรภ์ที่วินิจฉัยว่ามีโรคหัวใจร่วมระหว่างตั้งครรภ์ ให้ส่งตัวไปรับการประเมินครั้งแรกที่ รพศ.	</a:t>
            </a:r>
          </a:p>
          <a:p>
            <a:r>
              <a:rPr lang="th-TH" sz="2800" dirty="0">
                <a:solidFill>
                  <a:prstClr val="black"/>
                </a:solidFill>
              </a:rPr>
              <a:t>2.รับส่งต่อกลับจาก รพศ. เฉพาะ </a:t>
            </a:r>
            <a:r>
              <a:rPr lang="en-US" sz="2800" dirty="0">
                <a:solidFill>
                  <a:prstClr val="black"/>
                </a:solidFill>
              </a:rPr>
              <a:t>Functional   class  1 </a:t>
            </a:r>
            <a:r>
              <a:rPr lang="th-TH" sz="2800" dirty="0">
                <a:solidFill>
                  <a:prstClr val="black"/>
                </a:solidFill>
              </a:rPr>
              <a:t>เท่านั้น กรณี  </a:t>
            </a:r>
            <a:r>
              <a:rPr lang="en-US" sz="2800" dirty="0">
                <a:solidFill>
                  <a:prstClr val="black"/>
                </a:solidFill>
              </a:rPr>
              <a:t>Class 2 </a:t>
            </a:r>
            <a:r>
              <a:rPr lang="th-TH" sz="2800" dirty="0">
                <a:solidFill>
                  <a:prstClr val="black"/>
                </a:solidFill>
              </a:rPr>
              <a:t>ขึ้นไป รพศ.ดูแลจนกระทั่งคลอด	</a:t>
            </a:r>
            <a:endParaRPr lang="en-US" sz="2800" dirty="0">
              <a:solidFill>
                <a:prstClr val="black"/>
              </a:solidFill>
            </a:endParaRPr>
          </a:p>
          <a:p>
            <a:r>
              <a:rPr lang="en-US" sz="2800" dirty="0">
                <a:solidFill>
                  <a:prstClr val="black"/>
                </a:solidFill>
              </a:rPr>
              <a:t>3.</a:t>
            </a:r>
            <a:r>
              <a:rPr lang="th-TH" sz="2800" dirty="0">
                <a:solidFill>
                  <a:prstClr val="black"/>
                </a:solidFill>
              </a:rPr>
              <a:t>หญิงตั้งครรภ์ ที่มีภาวะโรคหัวใจ วางแผนการคลอด</a:t>
            </a:r>
            <a:r>
              <a:rPr lang="en-US" sz="2800" dirty="0">
                <a:solidFill>
                  <a:prstClr val="black"/>
                </a:solidFill>
              </a:rPr>
              <a:t> refer</a:t>
            </a:r>
            <a:r>
              <a:rPr lang="th-TH" sz="2800" dirty="0">
                <a:solidFill>
                  <a:prstClr val="black"/>
                </a:solidFill>
              </a:rPr>
              <a:t>ที่ รพศ.ทุก</a:t>
            </a:r>
            <a:r>
              <a:rPr lang="th-TH" sz="2800" dirty="0" smtClean="0">
                <a:solidFill>
                  <a:prstClr val="black"/>
                </a:solidFill>
              </a:rPr>
              <a:t>รายและอธิบายให้มารดาเข้าใจ</a:t>
            </a:r>
            <a:endParaRPr lang="th-TH" sz="2800" dirty="0">
              <a:solidFill>
                <a:prstClr val="black"/>
              </a:solidFill>
            </a:endParaRPr>
          </a:p>
          <a:p>
            <a:r>
              <a:rPr lang="th-TH" sz="2800" dirty="0">
                <a:solidFill>
                  <a:prstClr val="black"/>
                </a:solidFill>
              </a:rPr>
              <a:t> 4.การสื่อสารระหว่างหน่วยงาน มีสติ๊กเกอร์ติดหน้าสมุด </a:t>
            </a:r>
            <a:r>
              <a:rPr lang="en-US" sz="2800" dirty="0">
                <a:solidFill>
                  <a:prstClr val="black"/>
                </a:solidFill>
              </a:rPr>
              <a:t>ANC </a:t>
            </a:r>
            <a:r>
              <a:rPr lang="th-TH" sz="2800" dirty="0">
                <a:solidFill>
                  <a:prstClr val="black"/>
                </a:solidFill>
              </a:rPr>
              <a:t>ในกรณีหญิงตั้งครรภ์เสี่ยงสูง และมีการวางแผนการคลอด กรณีเจ็บครรภ์คลอด ให้คลอดที่ รพศ.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</a:p>
          <a:p>
            <a:r>
              <a:rPr lang="en-US" sz="2800" dirty="0">
                <a:solidFill>
                  <a:prstClr val="black"/>
                </a:solidFill>
              </a:rPr>
              <a:t>5.</a:t>
            </a:r>
            <a:r>
              <a:rPr lang="th-TH" sz="2800" dirty="0">
                <a:solidFill>
                  <a:prstClr val="black"/>
                </a:solidFill>
              </a:rPr>
              <a:t>มีระบบ 1669 รองรับผู้รับบริการในกรณีเจ็บครรภ์คลอด สามารถให้บริการตลอด 24 ชม.		 </a:t>
            </a:r>
          </a:p>
          <a:p>
            <a:r>
              <a:rPr lang="th-TH" sz="2800" dirty="0">
                <a:solidFill>
                  <a:prstClr val="black"/>
                </a:solidFill>
              </a:rPr>
              <a:t>6.มีระบบการโทรศัพท์ติดตามผู้ป่วย กรณีไม่มาฝากครรภ์ตามนัด </a:t>
            </a:r>
          </a:p>
          <a:p>
            <a:endParaRPr lang="th-TH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924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11560" y="1484784"/>
            <a:ext cx="7992888" cy="45694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ea typeface="Calibri"/>
                <a:cs typeface="Angsana New"/>
              </a:rPr>
              <a:t>         </a:t>
            </a:r>
            <a:r>
              <a:rPr lang="th-TH" sz="2800" dirty="0" smtClean="0">
                <a:ea typeface="Calibri"/>
                <a:cs typeface="Angsana New"/>
              </a:rPr>
              <a:t>มารดารอคลอดเพื่อผ่าตัดคลอดทางหน้าท้องเนื่องจากครรภ์แรก</a:t>
            </a:r>
            <a:r>
              <a:rPr lang="th-TH" sz="2800" dirty="0">
                <a:ea typeface="Calibri"/>
                <a:cs typeface="Angsana New"/>
              </a:rPr>
              <a:t>ผ่าตัดคลอด (</a:t>
            </a:r>
            <a:r>
              <a:rPr lang="en-US" sz="2800" dirty="0" smtClean="0">
                <a:effectLst/>
                <a:latin typeface="Angsana New"/>
                <a:ea typeface="Calibri"/>
                <a:cs typeface="Cordia New"/>
              </a:rPr>
              <a:t>Previous  c/s</a:t>
            </a:r>
            <a:r>
              <a:rPr lang="th-TH" sz="2800" dirty="0">
                <a:latin typeface="Angsana New"/>
                <a:ea typeface="Calibri"/>
              </a:rPr>
              <a:t>) </a:t>
            </a:r>
            <a:r>
              <a:rPr lang="th-TH" sz="2800" dirty="0" smtClean="0">
                <a:ea typeface="Times New Roman"/>
                <a:cs typeface="Angsana New"/>
              </a:rPr>
              <a:t>มารดา </a:t>
            </a:r>
            <a:r>
              <a:rPr lang="en-US" sz="2800" dirty="0" smtClean="0">
                <a:ea typeface="Times New Roman"/>
                <a:cs typeface="Angsana New"/>
              </a:rPr>
              <a:t>34 </a:t>
            </a:r>
            <a:r>
              <a:rPr lang="th-TH" sz="2800" dirty="0" smtClean="0">
                <a:ea typeface="Times New Roman"/>
                <a:cs typeface="Angsana New"/>
              </a:rPr>
              <a:t>ปี 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G2 P1 GA 38+2 Wks. </a:t>
            </a:r>
            <a:r>
              <a:rPr lang="th-TH" sz="2800" dirty="0">
                <a:latin typeface="Angsana New"/>
                <a:ea typeface="Times New Roman"/>
              </a:rPr>
              <a:t> 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  </a:t>
            </a:r>
            <a:endParaRPr lang="th-TH" sz="2800" dirty="0" smtClean="0">
              <a:effectLst/>
              <a:latin typeface="Angsana New"/>
              <a:ea typeface="Times New Roman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latin typeface="Angsana New"/>
                <a:ea typeface="Times New Roman"/>
              </a:rPr>
              <a:t>เข้า</a:t>
            </a:r>
            <a:r>
              <a:rPr lang="th-TH" sz="2800" dirty="0">
                <a:latin typeface="Angsana New"/>
                <a:ea typeface="Times New Roman"/>
              </a:rPr>
              <a:t>รับการรักษา 6 ต.ค. 57 เวลา 12.00 น.เนื่องจากแพทย์นัดผ่าตัดคลอด 7 ต.ค. 2557</a:t>
            </a:r>
            <a:r>
              <a:rPr lang="th-TH" sz="2800" dirty="0">
                <a:ea typeface="Calibri"/>
                <a:cs typeface="Angsana New"/>
              </a:rPr>
              <a:t>  </a:t>
            </a:r>
            <a:endParaRPr lang="th-TH" sz="2800" dirty="0" smtClean="0">
              <a:ea typeface="Calibri"/>
              <a:cs typeface="Angsan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ea typeface="Times New Roman"/>
                <a:cs typeface="Angsana New"/>
              </a:rPr>
              <a:t>รับ</a:t>
            </a:r>
            <a:r>
              <a:rPr lang="th-TH" sz="2800" dirty="0">
                <a:ea typeface="Times New Roman"/>
                <a:cs typeface="Angsana New"/>
              </a:rPr>
              <a:t>ใหม่เวลา 12.00 น. (9 ต.ค.2557 ) ที่ตึกสูติกรรม 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v/S </a:t>
            </a:r>
            <a:r>
              <a:rPr lang="th-TH" sz="2800" dirty="0">
                <a:latin typeface="Angsana New"/>
                <a:ea typeface="Times New Roman"/>
              </a:rPr>
              <a:t>ปกติ ความดันโลหิตปกติ ไม่มีปวดศีรษะ ตาพร่ามัว หรือจุกแน่นใต้ลิ้นปี </a:t>
            </a:r>
            <a:endParaRPr lang="th-TH" sz="2800" dirty="0" smtClean="0">
              <a:latin typeface="Angsana New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latin typeface="Angsana New"/>
                <a:ea typeface="Times New Roman"/>
              </a:rPr>
              <a:t>มี</a:t>
            </a:r>
            <a:r>
              <a:rPr lang="th-TH" sz="2800" dirty="0">
                <a:latin typeface="Angsana New"/>
                <a:ea typeface="Times New Roman"/>
              </a:rPr>
              <a:t>บวมที่</a:t>
            </a:r>
            <a:r>
              <a:rPr lang="th-TH" sz="2800" dirty="0" smtClean="0">
                <a:latin typeface="Angsana New"/>
                <a:ea typeface="Times New Roman"/>
              </a:rPr>
              <a:t>ขา 2</a:t>
            </a:r>
            <a:r>
              <a:rPr lang="th-TH" sz="2800" dirty="0">
                <a:latin typeface="Angsana New"/>
                <a:ea typeface="Times New Roman"/>
              </a:rPr>
              <a:t>ข้าง 1+ </a:t>
            </a:r>
            <a:r>
              <a:rPr lang="th-TH" sz="2800" dirty="0" smtClean="0">
                <a:latin typeface="Angsana New"/>
                <a:ea typeface="Times New Roman"/>
              </a:rPr>
              <a:t>  ทารก</a:t>
            </a:r>
            <a:r>
              <a:rPr lang="th-TH" sz="2800" dirty="0">
                <a:latin typeface="Angsana New"/>
                <a:ea typeface="Times New Roman"/>
              </a:rPr>
              <a:t>ดิ้นดี 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FHS 140-150 </a:t>
            </a:r>
            <a:r>
              <a:rPr lang="en-US" sz="2800" dirty="0" err="1" smtClean="0">
                <a:effectLst/>
                <a:latin typeface="Angsana New"/>
                <a:ea typeface="Times New Roman"/>
                <a:cs typeface="Cordia New"/>
              </a:rPr>
              <a:t>bpm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 </a:t>
            </a:r>
            <a:endParaRPr lang="th-TH" sz="2800" dirty="0" smtClean="0">
              <a:effectLst/>
              <a:latin typeface="Angsana New"/>
              <a:ea typeface="Times New Roman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Lab PIH </a:t>
            </a:r>
            <a:r>
              <a:rPr lang="en-US" sz="2800" dirty="0" err="1" smtClean="0">
                <a:effectLst/>
                <a:latin typeface="Angsana New"/>
                <a:ea typeface="Times New Roman"/>
                <a:cs typeface="Cordia New"/>
              </a:rPr>
              <a:t>alb</a:t>
            </a:r>
            <a:r>
              <a:rPr lang="en-US" sz="2800" dirty="0" smtClean="0">
                <a:effectLst/>
                <a:latin typeface="Angsana New"/>
                <a:ea typeface="Times New Roman"/>
                <a:cs typeface="Cordia New"/>
              </a:rPr>
              <a:t> 3+ </a:t>
            </a:r>
            <a:r>
              <a:rPr lang="th-TH" sz="2800" dirty="0">
                <a:latin typeface="Angsana New"/>
                <a:ea typeface="Times New Roman"/>
              </a:rPr>
              <a:t>แจ้งแพทย์รับทราบ  			</a:t>
            </a:r>
            <a:endParaRPr lang="th-TH" sz="2800" dirty="0" smtClean="0">
              <a:latin typeface="Angsana New"/>
              <a:ea typeface="Times New Roman"/>
            </a:endParaRPr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2879812" y="332656"/>
            <a:ext cx="2376264" cy="9144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กรณีศึกษาที่ </a:t>
            </a:r>
            <a:r>
              <a:rPr lang="en-US" sz="3200" b="1" dirty="0" smtClean="0">
                <a:solidFill>
                  <a:schemeClr val="tx1"/>
                </a:solidFill>
              </a:rPr>
              <a:t>2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5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347864" y="71319"/>
            <a:ext cx="4536504" cy="154360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เครือข่าย</a:t>
            </a:r>
            <a:r>
              <a:rPr lang="en-US" dirty="0" smtClean="0">
                <a:solidFill>
                  <a:schemeClr val="bg1"/>
                </a:solidFill>
              </a:rPr>
              <a:t>MCH</a:t>
            </a:r>
            <a:r>
              <a:rPr lang="th-TH" dirty="0" smtClean="0">
                <a:solidFill>
                  <a:schemeClr val="bg1"/>
                </a:solidFill>
              </a:rPr>
              <a:t/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th-TH" dirty="0" smtClean="0">
                <a:solidFill>
                  <a:schemeClr val="bg1"/>
                </a:solidFill>
              </a:rPr>
              <a:t>จังหวัดอุบลราชธานี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3281363" y="3458513"/>
            <a:ext cx="3378869" cy="2022244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err="1" smtClean="0">
                <a:solidFill>
                  <a:schemeClr val="bg1"/>
                </a:solidFill>
              </a:rPr>
              <a:t>รพร</a:t>
            </a:r>
            <a:r>
              <a:rPr lang="th-TH" sz="2800" b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th-TH" sz="2800" b="1" dirty="0" smtClean="0">
                <a:solidFill>
                  <a:schemeClr val="bg1"/>
                </a:solidFill>
              </a:rPr>
              <a:t>เดช</a:t>
            </a:r>
            <a:r>
              <a:rPr lang="th-TH" sz="2800" b="1" dirty="0" smtClean="0">
                <a:solidFill>
                  <a:schemeClr val="bg1"/>
                </a:solidFill>
              </a:rPr>
              <a:t>อุดม</a:t>
            </a:r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th-TH" sz="2800" dirty="0" smtClean="0">
                <a:solidFill>
                  <a:schemeClr val="bg1"/>
                </a:solidFill>
                <a:cs typeface="+mj-cs"/>
              </a:rPr>
              <a:t>(</a:t>
            </a:r>
            <a:r>
              <a:rPr lang="th-TH" sz="2400" dirty="0" smtClean="0">
                <a:solidFill>
                  <a:schemeClr val="bg1"/>
                </a:solidFill>
                <a:cs typeface="+mj-cs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cs typeface="+mj-cs"/>
              </a:rPr>
              <a:t>320</a:t>
            </a:r>
            <a:r>
              <a:rPr lang="th-TH" sz="2800" b="1" dirty="0" smtClean="0">
                <a:solidFill>
                  <a:schemeClr val="bg1"/>
                </a:solidFill>
                <a:cs typeface="+mj-cs"/>
              </a:rPr>
              <a:t>เตียง)</a:t>
            </a:r>
            <a:endParaRPr lang="en-US" sz="2800" b="1" dirty="0" smtClean="0">
              <a:solidFill>
                <a:schemeClr val="bg1"/>
              </a:solidFill>
              <a:cs typeface="+mj-cs"/>
            </a:endParaRPr>
          </a:p>
          <a:p>
            <a:pPr algn="ctr"/>
            <a:r>
              <a:rPr lang="th-TH" sz="2800" dirty="0" smtClean="0"/>
              <a:t>ประชากร</a:t>
            </a:r>
            <a:r>
              <a:rPr lang="en-US" sz="2000" dirty="0" smtClean="0"/>
              <a:t>171,699 </a:t>
            </a:r>
            <a:r>
              <a:rPr lang="th-TH" sz="2800" dirty="0"/>
              <a:t>คน 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95536" y="5157192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</a:t>
            </a:r>
          </a:p>
          <a:p>
            <a:pPr algn="ctr"/>
            <a:r>
              <a:rPr lang="th-TH" sz="2400" dirty="0" smtClean="0"/>
              <a:t>นาจะ</a:t>
            </a:r>
            <a:r>
              <a:rPr lang="th-TH" sz="2400" dirty="0" err="1" smtClean="0"/>
              <a:t>หลวย</a:t>
            </a:r>
            <a:endParaRPr lang="en-US" sz="2400" dirty="0"/>
          </a:p>
        </p:txBody>
      </p:sp>
      <p:sp>
        <p:nvSpPr>
          <p:cNvPr id="9" name="วงรี 8"/>
          <p:cNvSpPr/>
          <p:nvPr/>
        </p:nvSpPr>
        <p:spPr>
          <a:xfrm>
            <a:off x="419289" y="122428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รพ.บุณฑริก</a:t>
            </a:r>
            <a:endParaRPr lang="en-US" sz="2400" dirty="0"/>
          </a:p>
        </p:txBody>
      </p:sp>
      <p:sp>
        <p:nvSpPr>
          <p:cNvPr id="10" name="วงรี 9"/>
          <p:cNvSpPr/>
          <p:nvPr/>
        </p:nvSpPr>
        <p:spPr>
          <a:xfrm>
            <a:off x="395536" y="1304764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รพ.น้ำยืน</a:t>
            </a:r>
            <a:endParaRPr lang="en-US" sz="2400" dirty="0"/>
          </a:p>
        </p:txBody>
      </p:sp>
      <p:sp>
        <p:nvSpPr>
          <p:cNvPr id="11" name="วงรี 10"/>
          <p:cNvSpPr/>
          <p:nvPr/>
        </p:nvSpPr>
        <p:spPr>
          <a:xfrm>
            <a:off x="419289" y="3824264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</a:t>
            </a:r>
          </a:p>
          <a:p>
            <a:pPr algn="ctr"/>
            <a:r>
              <a:rPr lang="th-TH" sz="2400" dirty="0" smtClean="0"/>
              <a:t>ทุ่งศรีอุดม</a:t>
            </a:r>
            <a:endParaRPr lang="en-US" sz="2400" dirty="0"/>
          </a:p>
        </p:txBody>
      </p:sp>
      <p:sp>
        <p:nvSpPr>
          <p:cNvPr id="14" name="วงรี 13"/>
          <p:cNvSpPr/>
          <p:nvPr/>
        </p:nvSpPr>
        <p:spPr>
          <a:xfrm>
            <a:off x="395536" y="2581311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รพ.น้ำขุ่น</a:t>
            </a:r>
            <a:endParaRPr lang="en-US" sz="2400" dirty="0"/>
          </a:p>
        </p:txBody>
      </p:sp>
      <p:sp>
        <p:nvSpPr>
          <p:cNvPr id="1025" name="วงรี 1024"/>
          <p:cNvSpPr/>
          <p:nvPr/>
        </p:nvSpPr>
        <p:spPr>
          <a:xfrm>
            <a:off x="5687616" y="1730294"/>
            <a:ext cx="3456384" cy="1944216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โรงพยาบาลศูนย์สรรพสิทธิประสงค์</a:t>
            </a:r>
            <a:endParaRPr lang="en-US" sz="3200" b="1" dirty="0"/>
          </a:p>
        </p:txBody>
      </p:sp>
      <p:sp>
        <p:nvSpPr>
          <p:cNvPr id="1032" name="สี่เหลี่ยมผืนผ้า 1031"/>
          <p:cNvSpPr/>
          <p:nvPr/>
        </p:nvSpPr>
        <p:spPr>
          <a:xfrm>
            <a:off x="2729481" y="5621319"/>
            <a:ext cx="41715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โรงพยาบาลส่งเสริมสุขภาพตำบล</a:t>
            </a:r>
            <a:r>
              <a:rPr lang="en-US" sz="2400" dirty="0" smtClean="0"/>
              <a:t>25</a:t>
            </a:r>
            <a:r>
              <a:rPr lang="th-TH" sz="2400" dirty="0" smtClean="0"/>
              <a:t>แห่งและ</a:t>
            </a:r>
          </a:p>
          <a:p>
            <a:pPr algn="ctr"/>
            <a:r>
              <a:rPr lang="th-TH" sz="2400" dirty="0" smtClean="0"/>
              <a:t>ศูนย์สุขภาพชุมชนอำเภอเดชอุดม</a:t>
            </a:r>
            <a:r>
              <a:rPr lang="en-US" sz="2400" dirty="0" smtClean="0"/>
              <a:t>3</a:t>
            </a:r>
            <a:r>
              <a:rPr lang="th-TH" sz="2400" dirty="0" smtClean="0"/>
              <a:t>แห่ง</a:t>
            </a:r>
            <a:endParaRPr lang="en-US" sz="2400" dirty="0"/>
          </a:p>
        </p:txBody>
      </p:sp>
      <p:cxnSp>
        <p:nvCxnSpPr>
          <p:cNvPr id="1041" name="ตัวเชื่อมต่อตรง 1040"/>
          <p:cNvCxnSpPr>
            <a:stCxn id="6" idx="6"/>
          </p:cNvCxnSpPr>
          <p:nvPr/>
        </p:nvCxnSpPr>
        <p:spPr>
          <a:xfrm>
            <a:off x="2051720" y="56143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ตัวเชื่อมต่อตรง 1042"/>
          <p:cNvCxnSpPr>
            <a:stCxn id="11" idx="6"/>
          </p:cNvCxnSpPr>
          <p:nvPr/>
        </p:nvCxnSpPr>
        <p:spPr>
          <a:xfrm>
            <a:off x="2075473" y="4281464"/>
            <a:ext cx="4082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ตัวเชื่อมต่อตรง 1044"/>
          <p:cNvCxnSpPr>
            <a:stCxn id="14" idx="6"/>
          </p:cNvCxnSpPr>
          <p:nvPr/>
        </p:nvCxnSpPr>
        <p:spPr>
          <a:xfrm>
            <a:off x="2051720" y="3038511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ตัวเชื่อมต่อตรง 1046"/>
          <p:cNvCxnSpPr>
            <a:stCxn id="10" idx="6"/>
          </p:cNvCxnSpPr>
          <p:nvPr/>
        </p:nvCxnSpPr>
        <p:spPr>
          <a:xfrm>
            <a:off x="2051720" y="176196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ตัวเชื่อมต่อตรง 1048"/>
          <p:cNvCxnSpPr/>
          <p:nvPr/>
        </p:nvCxnSpPr>
        <p:spPr>
          <a:xfrm>
            <a:off x="2075473" y="579628"/>
            <a:ext cx="4082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1" name="ตัวเชื่อมต่อตรง 1050"/>
          <p:cNvCxnSpPr/>
          <p:nvPr/>
        </p:nvCxnSpPr>
        <p:spPr>
          <a:xfrm flipV="1">
            <a:off x="2483768" y="579628"/>
            <a:ext cx="0" cy="5034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7" name="ลูกศรเชื่อมต่อแบบตรง 1056"/>
          <p:cNvCxnSpPr/>
          <p:nvPr/>
        </p:nvCxnSpPr>
        <p:spPr>
          <a:xfrm>
            <a:off x="2483768" y="3933056"/>
            <a:ext cx="1035609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ลูกศรเชื่อมต่อแบบตรง 1058"/>
          <p:cNvCxnSpPr>
            <a:endCxn id="1025" idx="2"/>
          </p:cNvCxnSpPr>
          <p:nvPr/>
        </p:nvCxnSpPr>
        <p:spPr>
          <a:xfrm flipV="1">
            <a:off x="2480357" y="2702402"/>
            <a:ext cx="3207259" cy="38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3" name="สี่เหลี่ยมผืนผ้า 1062"/>
          <p:cNvSpPr/>
          <p:nvPr/>
        </p:nvSpPr>
        <p:spPr>
          <a:xfrm>
            <a:off x="429732" y="6335664"/>
            <a:ext cx="2161169" cy="40011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FFFF00"/>
                </a:solidFill>
              </a:rPr>
              <a:t>ประชากร </a:t>
            </a:r>
            <a:r>
              <a:rPr lang="en-US" sz="2000" b="1" dirty="0">
                <a:solidFill>
                  <a:srgbClr val="FFFF00"/>
                </a:solidFill>
              </a:rPr>
              <a:t>446,040 </a:t>
            </a:r>
            <a:r>
              <a:rPr lang="th-TH" sz="2000" b="1" dirty="0">
                <a:solidFill>
                  <a:srgbClr val="FFFF00"/>
                </a:solidFill>
              </a:rPr>
              <a:t>คน </a:t>
            </a:r>
            <a:endParaRPr lang="en-US" sz="2000" b="1" dirty="0">
              <a:solidFill>
                <a:srgbClr val="FFFF00"/>
              </a:solidFill>
            </a:endParaRPr>
          </a:p>
        </p:txBody>
      </p:sp>
      <p:cxnSp>
        <p:nvCxnSpPr>
          <p:cNvPr id="1065" name="ลูกศรเชื่อมต่อแบบตรง 1064"/>
          <p:cNvCxnSpPr/>
          <p:nvPr/>
        </p:nvCxnSpPr>
        <p:spPr>
          <a:xfrm flipV="1">
            <a:off x="6228184" y="5202381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7" name="หัวใจ 1066"/>
          <p:cNvSpPr/>
          <p:nvPr/>
        </p:nvSpPr>
        <p:spPr>
          <a:xfrm>
            <a:off x="7164288" y="390364"/>
            <a:ext cx="1224136" cy="914400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0" name="ลูกศรเชื่อมต่อแบบตรง 1069"/>
          <p:cNvCxnSpPr>
            <a:stCxn id="5" idx="7"/>
          </p:cNvCxnSpPr>
          <p:nvPr/>
        </p:nvCxnSpPr>
        <p:spPr>
          <a:xfrm flipV="1">
            <a:off x="6165408" y="3458513"/>
            <a:ext cx="206792" cy="2961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390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66056" y="748083"/>
            <a:ext cx="7344816" cy="49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06.00 น.(7 ต.ค. 2557) ก่อนย้ายมารดามาห้องคลอด  </a:t>
            </a:r>
            <a:r>
              <a:rPr lang="en-US" sz="2800" dirty="0" smtClean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BP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130/80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mm.Hg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  FHS 154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bpm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มารดาให้ประวัติทารกดิ้นดี			</a:t>
            </a:r>
            <a:endParaRPr lang="th-TH" sz="2800" dirty="0" smtClean="0">
              <a:solidFill>
                <a:prstClr val="black"/>
              </a:solidFill>
              <a:latin typeface="Angsana New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latin typeface="Angsana New"/>
                <a:ea typeface="Times New Roman"/>
              </a:rPr>
              <a:t>06.40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น. (7 ต.ค.2557) แรกรับ</a:t>
            </a:r>
            <a:r>
              <a:rPr lang="th-TH" sz="2800" dirty="0" smtClean="0">
                <a:solidFill>
                  <a:prstClr val="black"/>
                </a:solidFill>
                <a:latin typeface="Angsana New"/>
                <a:ea typeface="Times New Roman"/>
              </a:rPr>
              <a:t>ที่ห้อง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คลอด ซักประวัติและตรวจร่างกายพบ บวม +1 </a:t>
            </a:r>
            <a:r>
              <a:rPr lang="en-US" sz="2800" dirty="0" smtClean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BP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130/80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mm.Hg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 ไม่มีปวดศีรษะ  ตาพร่ามัว หรือจุกแน่นใต้ลิ้นปี  แรกรับฟัง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FHS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ไม่ได้ </a:t>
            </a:r>
            <a:endParaRPr lang="th-TH" sz="2800" dirty="0" smtClean="0">
              <a:solidFill>
                <a:prstClr val="black"/>
              </a:solidFill>
              <a:latin typeface="Angsana New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latin typeface="Angsana New"/>
                <a:ea typeface="Times New Roman"/>
              </a:rPr>
              <a:t>ซัก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ประวัติมารดาบอกทารกไม่ดิ้นตั้งแต่เวลาประมาณ 20.00 น. </a:t>
            </a:r>
            <a:endParaRPr lang="th-TH" sz="2800" dirty="0" smtClean="0">
              <a:solidFill>
                <a:prstClr val="black"/>
              </a:solidFill>
              <a:latin typeface="Angsana New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latin typeface="Angsana New"/>
                <a:ea typeface="Times New Roman"/>
              </a:rPr>
              <a:t>07.00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น.รายงานแพทย์เวร 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U/S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เพื่อ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 Confirm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ซ้ำ  และรายงานสูติแพทย์ประเมินอาการ แพทย์เวรมาถึง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U/S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ไม่พบ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Fetal Heart movement 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 รอสูติแพทย์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Confirm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อีกครั้ง		</a:t>
            </a:r>
            <a:endParaRPr lang="th-TH" sz="2800" dirty="0" smtClean="0">
              <a:solidFill>
                <a:prstClr val="black"/>
              </a:solidFill>
              <a:latin typeface="Angsana New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83791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115616" y="1152993"/>
            <a:ext cx="7200800" cy="31936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07.50 น. สูติแพทย์มาถึง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U/S not seen Fetal heart movement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DTx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 stat 89 mg% 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สูติแพทย์แจ้งผลการ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U/S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แก่ผู้คลอดและสามีทราบ 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plan C/S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เวลาเดิม ไม่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TR 					</a:t>
            </a:r>
            <a:endParaRPr lang="th-TH" sz="2800" dirty="0" smtClean="0">
              <a:solidFill>
                <a:prstClr val="black"/>
              </a:solidFill>
              <a:latin typeface="Angsana New"/>
              <a:ea typeface="Times New Roman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10.56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น.คลอด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C/S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ทารกหนัก </a:t>
            </a:r>
            <a:r>
              <a:rPr lang="th-TH" sz="2800" dirty="0" smtClean="0">
                <a:solidFill>
                  <a:prstClr val="black"/>
                </a:solidFill>
                <a:latin typeface="Angsana New"/>
                <a:ea typeface="Times New Roman"/>
              </a:rPr>
              <a:t>4,090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กรัม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Times New Roman"/>
                <a:cs typeface="Cordia New"/>
              </a:rPr>
              <a:t>AS= 0-0-0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Times New Roman"/>
              </a:rPr>
              <a:t>ทารกมีผิวหนังบริเวณขาและหลังลอก นำศพให้ญาติดูและมอบศพทารกให้ญาติจัดการศพตามระเบียบวิธีปฏิบัติของรพ.</a:t>
            </a:r>
            <a:endParaRPr lang="en-US" dirty="0">
              <a:solidFill>
                <a:prstClr val="black"/>
              </a:solidFill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831019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99592" y="1484784"/>
            <a:ext cx="7528373" cy="45243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มารดาอายุ </a:t>
            </a:r>
            <a:r>
              <a:rPr lang="en-US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17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ปีครรภ์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แรก อายุครรภ์ 37 สัปดาห์ 1 วัน </a:t>
            </a:r>
            <a:endParaRPr lang="th-TH" sz="36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มา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ด้วยเจ็บครรภ์ ประเมินแรกรับ ตรวจร่างกายปกติ สัญญาณชีพปกติ </a:t>
            </a:r>
            <a:endParaRPr lang="th-TH" sz="36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ตรวจ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ภายในพบ ปากมดลูกเปิด 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1</a:t>
            </a:r>
            <a:r>
              <a:rPr lang="th-TH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FT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r>
              <a:rPr lang="en-US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th-TH" sz="3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ปาก</a:t>
            </a:r>
            <a:r>
              <a:rPr lang="th-TH" sz="3600" dirty="0">
                <a:solidFill>
                  <a:prstClr val="black"/>
                </a:solidFill>
                <a:latin typeface="Times New Roman"/>
                <a:ea typeface="Times New Roman"/>
              </a:rPr>
              <a:t>มดลูกนุ่ม ระดับส่วนนำ – 1 ถุงน้ำยังอยู่  เจ็บครรภ์ห่างมากกว่า 5 นาที นาน 35 วินาที ความแรงระดับเล็กน้อย-ปานกลาง ประเมินสุขภาพของทารกในครรภ์ด้วยเครื่อง </a:t>
            </a:r>
            <a:r>
              <a:rPr lang="en-US" sz="3600" dirty="0">
                <a:solidFill>
                  <a:prstClr val="black"/>
                </a:solidFill>
                <a:latin typeface="TH SarabunPSK"/>
                <a:ea typeface="Times New Roman"/>
              </a:rPr>
              <a:t>EFM 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ผลปกติ จึงแนะนำให้นอน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โรงพยาบาล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เ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</a:rPr>
              <a:t>พื่อสัง</a:t>
            </a:r>
            <a:r>
              <a:rPr lang="th-TH" sz="3600" dirty="0">
                <a:solidFill>
                  <a:prstClr val="black"/>
                </a:solidFill>
                <a:latin typeface="TH SarabunPSK"/>
                <a:ea typeface="Times New Roman"/>
              </a:rPr>
              <a:t>เกตอาการ </a:t>
            </a:r>
            <a:endParaRPr lang="en-US" sz="3600" dirty="0"/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3131840" y="332656"/>
            <a:ext cx="2376264" cy="9144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กรณีศึกษาที่ </a:t>
            </a:r>
            <a:r>
              <a:rPr lang="en-US" sz="3200" b="1" dirty="0" smtClean="0">
                <a:solidFill>
                  <a:schemeClr val="tx1"/>
                </a:solidFill>
              </a:rPr>
              <a:t>3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970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55576" y="188640"/>
            <a:ext cx="7560840" cy="60016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sz="24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07.30 น. ผู้คลอดยังเจ็บครรภ์ห่างมากกว่า 5 นาที  นาน 35 วินาที เสียงหัวใจทารก 140-150 ครั้ง/นาที ไม่ได้ตรวจภายในซ้ำเนื่องจากเจ็บครรภ์ห่าง					</a:t>
            </a:r>
            <a:endParaRPr lang="th-TH" sz="32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08.30 น. แรกรับเวร ผู้คลอดยังเจ็บครรภ์ห่าง มากกว่า 5 นาที นาน 35 วินาที ความแรงระดับปานกลาง เสียงหัวใจทารก 130-150 ครั้ง/นาที 					</a:t>
            </a:r>
            <a:endParaRPr lang="th-TH" sz="32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32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10.30 น. เจ็บครรภ์ถี่ขึ้น ทุก 3 -4 นาที นาน 40-45 วินาที ความแรงระดับปานกลาง-มาก เสียงหัวใจทารก 140-150 ครั้ง/นาที ตรวจภายในพบ ปากมดลูกเปิด 8 ซม. 100 </a:t>
            </a:r>
            <a:r>
              <a:rPr lang="en-US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ระดับส่วนนำ +2 ถุงน้ำติดหนังศีรษะ ซักประวัติเพิ่มเติม ผู้คลอดยืนยันยังไม่มีน้ำเดิน จึงให้สารนำทางหลอดเลือดดำเป็น </a:t>
            </a:r>
            <a:r>
              <a:rPr lang="en-US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LRS 120 </a:t>
            </a:r>
            <a:r>
              <a:rPr lang="th-TH" sz="32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มล./ชม. งดน้ำงดอาหาร  และแนะนำนอนตะแคงซ้าย 				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21557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187624" y="476672"/>
            <a:ext cx="7272808" cy="61247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เวลา 11.00 น. ผู้คลอดปวดเบ่ง ตรวจภายในพบ ปากมดลูกเปิดหมด ระดับส่วนนำ +2 ไม่พบน้ำคร่ำ       เสียงหัวใจทารก 140ครั้ง/นาที  เจ็บครรภ์ถี่ทุก 2-3 นาที นาน 45 วินาที ความแรงระดับ มาก ขณะเบ่งคลอดฟังเสียงหัวใจทารกทุก 15 </a:t>
            </a:r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นาที</a:t>
            </a:r>
          </a:p>
          <a:p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11.15 น. เสียงหัวใจทารก 136-140 ครั้ง/นาที 	                      เวลา 11.21 น. ขณะศีรษะทารกคลอด พบสายสะดือพันคอ 2 รอบ จึงได้ตัดสายสะดือก่อนคลอดลำตัวทารก </a:t>
            </a:r>
            <a:endParaRPr lang="th-TH" sz="28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ทารก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คลอดเวลา	</a:t>
            </a:r>
            <a:r>
              <a:rPr lang="en-US" sz="20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11.22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น. เพศชาย พบ เขียวทั้งตัว ตัวอ่อนปวกเปียกเสียงหัวใจทารก ประมาณ 70-80 ครั้ง/นาที ดูแลให้การช่วยเหลือเบื้องต้น และให้ออกซิเจนแรงดันบวก นาน 30 วินาที ทารกยังเขียวทั้งตัว    ร้องคราง ขยับแขนขาเล็กน้อย  จึงให้ออกซิเจนแรงดันบวกต่อ 1 นาที ประเมินซ้ำ เสียงหัวใจทารก 120 ครั้ง/นาที ทารกยังร้องคราง ปลายมือปลายเท้าเขียว ดูแลให้ออกซิเจนต่อ การประเมินสภาพทารกแรกคลอด(</a:t>
            </a:r>
            <a:r>
              <a:rPr lang="en-US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AS</a:t>
            </a:r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)</a:t>
            </a:r>
            <a:r>
              <a:rPr lang="en-US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= 4-8-8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คะแนน รายงานแพทย์แพทย์เวรประเมินอาการ		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10965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27584" y="908720"/>
            <a:ext cx="7488832" cy="5078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11.40 น. แพทย์เวรประเมินอาการ รายงานกุมารแพทย์พิจารณา ใส่ท่อช่วยหายใจ เบอร์ 3 ลึก 9 ซม. งดนม ให้สารน้ำทางหลอดเลือดดำ ตรวจน้ำตาลในกระแสเลือดเท่ากับ 68 มิลลิกรัม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ความเข้มข้นของเลือด เท่ากับ 59 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ใส่สายยางทางปากเพื่อระบายลม และส่งต่อไปรับการรักษาที่ โรงพยาบาลสรรพสิทธิประสงค์     เวลา 12.00 น. สัญญาณชีพก่อนส่งต่อ อุณหภูมิ 36.3 องศาเซลเซียส เสียงหัวใจทารก 144-146 ครั้ง/นาที ปริมาณออกซิเจนในเลือด 94 </a:t>
            </a:r>
            <a:r>
              <a:rPr lang="en-US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36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ใส่ถุงถั่วชีวภาพเพื่อให้ความอบอุ่น  ประสานข้อมูลการส่งต่อ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13078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27584" y="332656"/>
            <a:ext cx="7488832" cy="61247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12.30 น.ระหว่างรอส่งต่อ ประเมินทารกมีภาวะตัวเขียวมากขึ้น เสียงหัวใจทารก 120-130 ครั้ง/นาที ปริมาณออกวิเจนในเลือด 88- 31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ฟังปอด ไม่ได้ยินเสียงลมในปอดทั้งสองข้าง รายงานแพทย์เวรประเมินซ้ำ แพทย์เวรฟังได้ลมในปอดทั้งสองข้างชัดเจน ไม่มีท่อหายใจเลื่อนหลุด เสียงหัวใจทารก 120-125 ครั้ง/นาที ประเมินออกซิเจนในเลือด 90-94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%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พิจารณาส่งต่อการรักษา	    			          </a:t>
            </a:r>
            <a:endParaRPr lang="th-TH" sz="28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12.40 น. เคลื่อนทารกออกจากห้องคลอด โดยมีพยาบาลนำส่ง 2 คน </a:t>
            </a:r>
            <a:endParaRPr lang="th-TH" sz="28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12.50 น. ขณะนำส่งขึ้นรถที่ตึกอุบัติเหตุ ทารกเขียวมากขึ้น เสียงหัวใจทารก 60 ครั้ง /นาที รายงานกุมารแพทย์ประเมิน พิจารณาช่วยฟื้นคืนชีพโดยการ ช่วยกดหน้าอก และให้ยาช่วยฟื้นคืนชีพตามแผนการักษา     </a:t>
            </a:r>
            <a:endParaRPr lang="th-TH" sz="2800" dirty="0" smtClean="0">
              <a:solidFill>
                <a:prstClr val="black"/>
              </a:solidFill>
              <a:latin typeface="TH SarabunPSK"/>
              <a:ea typeface="Times New Roman"/>
              <a:cs typeface="Angsana New"/>
            </a:endParaRPr>
          </a:p>
          <a:p>
            <a:r>
              <a:rPr lang="th-TH" sz="2800" dirty="0" smtClean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เวลา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Times New Roman"/>
                <a:cs typeface="Angsana New"/>
              </a:rPr>
              <a:t>13.40 น. หลังให้การช่วยฟื้นคืนชีพทารก นาน 40 นาที ทารกไม่ตอบสนองการรักษา  ม่านตาขยาย     5 มล. เสียงหัวใจทารก 50 ครั้ง/นาที หลังได้ยากระตุ้นการเต้นของหัวใจ กุมารแพทย์พิจารณายุติการช่วยฟื้นคืนชีพ  แจ้งญาติรับทราบ เข้าใจ หลังทารกเสียชีวิต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093443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sz="3200" b="1" u="sng" dirty="0" smtClean="0">
                <a:solidFill>
                  <a:prstClr val="black"/>
                </a:solidFill>
                <a:ea typeface="Calibri"/>
              </a:rPr>
              <a:t/>
            </a:r>
            <a:br>
              <a:rPr lang="en-US" sz="3200" b="1" u="sng" dirty="0" smtClean="0">
                <a:solidFill>
                  <a:prstClr val="black"/>
                </a:solidFill>
                <a:ea typeface="Calibri"/>
              </a:rPr>
            </a:br>
            <a:r>
              <a:rPr lang="th-TH" sz="3200" b="1" dirty="0" smtClean="0">
                <a:solidFill>
                  <a:prstClr val="black"/>
                </a:solidFill>
                <a:ea typeface="Calibri"/>
              </a:rPr>
              <a:t>สรุป </a:t>
            </a:r>
            <a:r>
              <a:rPr lang="en-US" sz="3200" b="1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Conference Cast Birth Asphyxia</a:t>
            </a:r>
            <a:r>
              <a:rPr lang="en-US" sz="1600" dirty="0">
                <a:solidFill>
                  <a:prstClr val="black"/>
                </a:solidFill>
                <a:ea typeface="Calibri"/>
                <a:cs typeface="Cordia New"/>
              </a:rPr>
              <a:t/>
            </a:r>
            <a:br>
              <a:rPr lang="en-US" sz="1600" dirty="0">
                <a:solidFill>
                  <a:prstClr val="black"/>
                </a:solidFill>
                <a:ea typeface="Calibri"/>
                <a:cs typeface="Cordia New"/>
              </a:rPr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 smtClean="0">
                <a:ea typeface="Calibri"/>
                <a:cs typeface="Angsana New"/>
              </a:rPr>
              <a:t>แบ่ง</a:t>
            </a:r>
            <a:r>
              <a:rPr lang="th-TH" dirty="0">
                <a:ea typeface="Calibri"/>
                <a:cs typeface="Angsana New"/>
              </a:rPr>
              <a:t>ตามระยะการดูแล ดังนี้</a:t>
            </a:r>
            <a:endParaRPr lang="en-US" sz="2000" dirty="0"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th-TH" dirty="0">
                <a:ea typeface="Calibri"/>
                <a:cs typeface="Angsana New"/>
              </a:rPr>
              <a:t>ระยะรับใหม่ ประเมินหน้าท้อง </a:t>
            </a:r>
            <a:r>
              <a:rPr lang="en-US" dirty="0">
                <a:latin typeface="Angsana New"/>
                <a:ea typeface="Calibri"/>
                <a:cs typeface="Cordia New"/>
              </a:rPr>
              <a:t>BEW  3500 </a:t>
            </a:r>
            <a:r>
              <a:rPr lang="en-US" dirty="0" err="1">
                <a:latin typeface="Angsana New"/>
                <a:ea typeface="Calibri"/>
                <a:cs typeface="Cordia New"/>
              </a:rPr>
              <a:t>gm</a:t>
            </a:r>
            <a:r>
              <a:rPr lang="en-US" dirty="0">
                <a:latin typeface="Angsana New"/>
                <a:ea typeface="Calibri"/>
                <a:cs typeface="Cordia New"/>
              </a:rPr>
              <a:t> </a:t>
            </a:r>
            <a:r>
              <a:rPr lang="th-TH" dirty="0">
                <a:latin typeface="Angsana New"/>
                <a:ea typeface="Calibri"/>
              </a:rPr>
              <a:t>ไม่ได้ รายงานแพทย์ทราบ </a:t>
            </a:r>
            <a:r>
              <a:rPr lang="en-US" dirty="0">
                <a:latin typeface="Angsana New"/>
                <a:ea typeface="Calibri"/>
                <a:cs typeface="Cordia New"/>
              </a:rPr>
              <a:t>case </a:t>
            </a:r>
            <a:r>
              <a:rPr lang="th-TH" dirty="0">
                <a:latin typeface="Angsana New"/>
                <a:ea typeface="Calibri"/>
              </a:rPr>
              <a:t>ทันที(เนื่องจากหัวหน้าเวรประเมินแล้ว </a:t>
            </a:r>
            <a:r>
              <a:rPr lang="en-US" dirty="0">
                <a:latin typeface="Angsana New"/>
                <a:ea typeface="Calibri"/>
                <a:cs typeface="Cordia New"/>
              </a:rPr>
              <a:t>EBW </a:t>
            </a:r>
            <a:r>
              <a:rPr lang="en-US" dirty="0">
                <a:ea typeface="Calibri"/>
                <a:cs typeface="Angsana New"/>
              </a:rPr>
              <a:t>≤</a:t>
            </a:r>
            <a:r>
              <a:rPr lang="en-US" dirty="0">
                <a:latin typeface="Angsana New"/>
                <a:ea typeface="Calibri"/>
                <a:cs typeface="Cordia New"/>
              </a:rPr>
              <a:t> 3300 </a:t>
            </a:r>
            <a:r>
              <a:rPr lang="en-US" dirty="0" err="1">
                <a:latin typeface="Angsana New"/>
                <a:ea typeface="Calibri"/>
                <a:cs typeface="Cordia New"/>
              </a:rPr>
              <a:t>gm</a:t>
            </a:r>
            <a:r>
              <a:rPr lang="en-US" dirty="0">
                <a:latin typeface="Angsana New"/>
                <a:ea typeface="Calibri"/>
                <a:cs typeface="Cordia New"/>
              </a:rPr>
              <a:t> </a:t>
            </a:r>
            <a:r>
              <a:rPr lang="th-TH" dirty="0">
                <a:latin typeface="Angsana New"/>
                <a:ea typeface="Calibri"/>
              </a:rPr>
              <a:t>ผู้คลอดสูง 165</a:t>
            </a:r>
            <a:r>
              <a:rPr lang="en-US" dirty="0">
                <a:latin typeface="Angsana New"/>
                <a:ea typeface="Calibri"/>
                <a:cs typeface="Cordia New"/>
              </a:rPr>
              <a:t> cm</a:t>
            </a:r>
            <a:r>
              <a:rPr lang="th-TH" dirty="0">
                <a:latin typeface="Angsana New"/>
                <a:ea typeface="Calibri"/>
              </a:rPr>
              <a:t>)</a:t>
            </a:r>
            <a:endParaRPr lang="en-US" sz="2000" dirty="0">
              <a:ea typeface="Calibri"/>
              <a:cs typeface="Cordia New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Angsana New"/>
              </a:rPr>
              <a:t>แนวทางปฏิบัติ  1) </a:t>
            </a:r>
            <a:r>
              <a:rPr lang="en-US" dirty="0">
                <a:latin typeface="Angsana New"/>
                <a:ea typeface="Calibri"/>
                <a:cs typeface="Cordia New"/>
              </a:rPr>
              <a:t>EBW </a:t>
            </a:r>
            <a:r>
              <a:rPr lang="th-TH" dirty="0">
                <a:latin typeface="Angsana New"/>
                <a:ea typeface="Calibri"/>
                <a:cs typeface="Arial"/>
              </a:rPr>
              <a:t>≥</a:t>
            </a:r>
            <a:r>
              <a:rPr lang="th-TH" dirty="0">
                <a:ea typeface="Calibri"/>
                <a:cs typeface="Angsana New"/>
              </a:rPr>
              <a:t> 3500 </a:t>
            </a:r>
            <a:r>
              <a:rPr lang="en-US" dirty="0" err="1">
                <a:latin typeface="Angsana New"/>
                <a:ea typeface="Calibri"/>
                <a:cs typeface="Cordia New"/>
              </a:rPr>
              <a:t>gm</a:t>
            </a:r>
            <a:r>
              <a:rPr lang="en-US" dirty="0">
                <a:latin typeface="Angsana New"/>
                <a:ea typeface="Calibri"/>
                <a:cs typeface="Cordia New"/>
              </a:rPr>
              <a:t> </a:t>
            </a:r>
            <a:r>
              <a:rPr lang="th-TH" dirty="0">
                <a:latin typeface="Angsana New"/>
                <a:ea typeface="Calibri"/>
              </a:rPr>
              <a:t>รายงานสูติแพทย์ให้ทราบทุก </a:t>
            </a:r>
            <a:r>
              <a:rPr lang="en-US" dirty="0">
                <a:latin typeface="Angsana New"/>
                <a:ea typeface="Calibri"/>
                <a:cs typeface="Cordia New"/>
              </a:rPr>
              <a:t>case</a:t>
            </a:r>
            <a:endParaRPr lang="en-US" sz="2000" dirty="0">
              <a:ea typeface="Calibri"/>
              <a:cs typeface="Cordia New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th-TH" dirty="0">
                <a:ea typeface="Calibri"/>
                <a:cs typeface="Angsana New"/>
              </a:rPr>
              <a:t>	   2)หัวหน้าเวรประเมิน ถ้า </a:t>
            </a:r>
            <a:r>
              <a:rPr lang="en-US" dirty="0">
                <a:latin typeface="Angsana New"/>
                <a:ea typeface="Calibri"/>
                <a:cs typeface="Cordia New"/>
              </a:rPr>
              <a:t>EBW &lt; 3500 </a:t>
            </a:r>
            <a:r>
              <a:rPr lang="en-US" dirty="0" err="1">
                <a:latin typeface="Angsana New"/>
                <a:ea typeface="Calibri"/>
                <a:cs typeface="Cordia New"/>
              </a:rPr>
              <a:t>gm</a:t>
            </a:r>
            <a:r>
              <a:rPr lang="en-US" dirty="0">
                <a:latin typeface="Angsana New"/>
                <a:ea typeface="Calibri"/>
                <a:cs typeface="Cordia New"/>
              </a:rPr>
              <a:t> </a:t>
            </a:r>
            <a:r>
              <a:rPr lang="th-TH" dirty="0">
                <a:latin typeface="Angsana New"/>
                <a:ea typeface="Calibri"/>
              </a:rPr>
              <a:t>ให้ลง </a:t>
            </a:r>
            <a:r>
              <a:rPr lang="en-US" dirty="0">
                <a:latin typeface="Angsana New"/>
                <a:ea typeface="Calibri"/>
                <a:cs typeface="Cordia New"/>
              </a:rPr>
              <a:t>progress note</a:t>
            </a:r>
            <a:endParaRPr lang="en-US" sz="2000" dirty="0">
              <a:ea typeface="Calibri"/>
              <a:cs typeface="Cordia New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ngsana New"/>
                <a:ea typeface="Calibri"/>
                <a:cs typeface="Cordia New"/>
              </a:rPr>
              <a:t>	   3)</a:t>
            </a:r>
            <a:r>
              <a:rPr lang="th-TH" dirty="0">
                <a:latin typeface="Angsana New"/>
                <a:ea typeface="Calibri"/>
              </a:rPr>
              <a:t>ทำ </a:t>
            </a:r>
            <a:r>
              <a:rPr lang="en-US" dirty="0">
                <a:latin typeface="Angsana New"/>
                <a:ea typeface="Calibri"/>
                <a:cs typeface="Cordia New"/>
              </a:rPr>
              <a:t>NST </a:t>
            </a:r>
            <a:r>
              <a:rPr lang="th-TH" dirty="0">
                <a:latin typeface="Angsana New"/>
                <a:ea typeface="Calibri"/>
              </a:rPr>
              <a:t>ใน </a:t>
            </a:r>
            <a:r>
              <a:rPr lang="en-US" dirty="0">
                <a:latin typeface="Angsana New"/>
                <a:ea typeface="Calibri"/>
                <a:cs typeface="Cordia New"/>
              </a:rPr>
              <a:t>case </a:t>
            </a:r>
            <a:r>
              <a:rPr lang="th-TH" dirty="0">
                <a:latin typeface="Angsana New"/>
                <a:ea typeface="Calibri"/>
              </a:rPr>
              <a:t>รับใหม่ทุกราย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Angsana New"/>
              </a:rPr>
              <a:t>2. ระยะรอคลอด </a:t>
            </a:r>
            <a:r>
              <a:rPr lang="en-US" dirty="0">
                <a:latin typeface="Angsana New"/>
                <a:ea typeface="Calibri"/>
                <a:cs typeface="Cordia New"/>
              </a:rPr>
              <a:t>NST </a:t>
            </a:r>
            <a:r>
              <a:rPr lang="th-TH" dirty="0">
                <a:latin typeface="Angsana New"/>
                <a:ea typeface="Calibri"/>
              </a:rPr>
              <a:t>ซ้ำเมื่อเข้า </a:t>
            </a:r>
            <a:r>
              <a:rPr lang="en-US" dirty="0">
                <a:latin typeface="Angsana New"/>
                <a:ea typeface="Calibri"/>
                <a:cs typeface="Cordia New"/>
              </a:rPr>
              <a:t>Active phase </a:t>
            </a:r>
            <a:r>
              <a:rPr lang="th-TH" dirty="0">
                <a:latin typeface="Angsana New"/>
                <a:ea typeface="Calibri"/>
              </a:rPr>
              <a:t>ใน </a:t>
            </a:r>
            <a:r>
              <a:rPr lang="en-US" dirty="0">
                <a:latin typeface="Angsana New"/>
                <a:ea typeface="Calibri"/>
                <a:cs typeface="Cordia New"/>
              </a:rPr>
              <a:t>case mild Meconium  stain </a:t>
            </a:r>
            <a:r>
              <a:rPr lang="th-TH" dirty="0">
                <a:latin typeface="Angsana New"/>
                <a:ea typeface="Calibri"/>
              </a:rPr>
              <a:t>ขึ้นไป</a:t>
            </a:r>
            <a:endParaRPr lang="en-US" sz="2000" dirty="0">
              <a:ea typeface="Calibri"/>
              <a:cs typeface="Cordia New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45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54461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ea typeface="Calibri"/>
                <a:cs typeface="Angsana New"/>
              </a:rPr>
              <a:t>3. ระยะรอคลอด แนวทาง </a:t>
            </a:r>
            <a:endParaRPr lang="en-US" sz="2800" dirty="0" smtClean="0">
              <a:solidFill>
                <a:prstClr val="black"/>
              </a:solidFill>
              <a:ea typeface="Calibri"/>
              <a:cs typeface="Angsan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ea typeface="Calibri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ea typeface="Calibri"/>
                <a:cs typeface="Angsana New"/>
              </a:rPr>
              <a:t>- ติด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NST 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ใน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Case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ที่มีภาวะเสี่ยง ลงผล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obs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 FHS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ทุก 15 นาที จนคลอด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-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ปรับ</a:t>
            </a:r>
            <a:r>
              <a:rPr lang="th-TH" sz="2800" dirty="0" err="1">
                <a:solidFill>
                  <a:prstClr val="black"/>
                </a:solidFill>
                <a:latin typeface="Angsana New"/>
                <a:ea typeface="Calibri"/>
              </a:rPr>
              <a:t>ภูมิสถาปัตย์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ในหน่วยงานเผื่อให้ดูแลผู้คลอดได้ทั่วถึงตลอดเวลา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ea typeface="Calibri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ea typeface="Calibri"/>
                <a:cs typeface="Angsana New"/>
              </a:rPr>
              <a:t>-  เด็ก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on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ETT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แล้งถ้า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As </a:t>
            </a:r>
            <a:r>
              <a:rPr lang="en-US" sz="2800" dirty="0">
                <a:solidFill>
                  <a:prstClr val="black"/>
                </a:solidFill>
                <a:ea typeface="Calibri"/>
                <a:cs typeface="Angsana New"/>
              </a:rPr>
              <a:t>≤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 6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คะแนนให้ตามกุมารแพทย์ประเมินซ้ำทุกราย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 smtClean="0">
                <a:solidFill>
                  <a:prstClr val="black"/>
                </a:solidFill>
                <a:ea typeface="Calibri"/>
                <a:cs typeface="Angsana New"/>
              </a:rPr>
              <a:t> </a:t>
            </a:r>
            <a:r>
              <a:rPr lang="th-TH" sz="2800" dirty="0">
                <a:solidFill>
                  <a:prstClr val="black"/>
                </a:solidFill>
                <a:ea typeface="Calibri"/>
                <a:cs typeface="Angsana New"/>
              </a:rPr>
              <a:t>- เด็กที่คลอดจากมารดาที่มีประวัติเสียเลือดมากขณะรอคลอดหรือระยะคลอด  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ea typeface="Calibri"/>
                <a:cs typeface="Angsana New"/>
              </a:rPr>
              <a:t>ถ้า </a:t>
            </a:r>
            <a:r>
              <a:rPr lang="en-US" sz="2800" dirty="0" err="1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Hct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  &lt; 40 %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ควรพิจารณาให้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NSS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ให้สงสัยมารดาอาจมีการเสียเลือดก่อนคลอดเช่น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APH 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ควรให้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NSS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,เลือด และให้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Notify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กุมารแพทย์ทุกราย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4.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ระบบ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Refer –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ประสาน </a:t>
            </a:r>
            <a:r>
              <a:rPr lang="en-US" sz="28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Refer </a:t>
            </a:r>
            <a:r>
              <a:rPr lang="th-TH" sz="2800" dirty="0">
                <a:solidFill>
                  <a:prstClr val="black"/>
                </a:solidFill>
                <a:latin typeface="Angsana New"/>
                <a:ea typeface="Calibri"/>
              </a:rPr>
              <a:t>ล่าช้า 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5400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 </a:t>
            </a:r>
            <a:endParaRPr lang="en-US" sz="2000" dirty="0">
              <a:solidFill>
                <a:prstClr val="black"/>
              </a:solidFill>
              <a:ea typeface="Calibri"/>
              <a:cs typeface="Cordia New"/>
            </a:endParaRPr>
          </a:p>
          <a:p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01909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b="1" u="sng" dirty="0">
                <a:solidFill>
                  <a:prstClr val="black"/>
                </a:solidFill>
                <a:ea typeface="Calibri"/>
                <a:cs typeface="Angsana New"/>
              </a:rPr>
              <a:t>แนวทางการปฏิบัติใหม่</a:t>
            </a:r>
            <a:endParaRPr lang="en-US" sz="1800" dirty="0">
              <a:solidFill>
                <a:prstClr val="black"/>
              </a:solidFill>
              <a:ea typeface="Calibri"/>
              <a:cs typeface="Cordia New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h-TH" dirty="0">
                <a:solidFill>
                  <a:prstClr val="black"/>
                </a:solidFill>
                <a:ea typeface="Calibri"/>
                <a:cs typeface="Angsana New"/>
              </a:rPr>
              <a:t>	ปรับระบบการส่งต่อ </a:t>
            </a:r>
            <a:r>
              <a:rPr lang="en-US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case </a:t>
            </a:r>
            <a:r>
              <a:rPr lang="th-TH" dirty="0">
                <a:solidFill>
                  <a:prstClr val="black"/>
                </a:solidFill>
                <a:latin typeface="Angsana New"/>
                <a:ea typeface="Calibri"/>
              </a:rPr>
              <a:t>โดยเตรียมความพร้อมของ </a:t>
            </a:r>
            <a:r>
              <a:rPr lang="en-US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case </a:t>
            </a:r>
            <a:r>
              <a:rPr lang="th-TH" dirty="0">
                <a:solidFill>
                  <a:prstClr val="black"/>
                </a:solidFill>
                <a:latin typeface="Angsana New"/>
                <a:ea typeface="Calibri"/>
              </a:rPr>
              <a:t>และ </a:t>
            </a:r>
            <a:r>
              <a:rPr lang="en-US" dirty="0">
                <a:solidFill>
                  <a:prstClr val="black"/>
                </a:solidFill>
                <a:latin typeface="Angsana New"/>
                <a:ea typeface="Calibri"/>
                <a:cs typeface="Cordia New"/>
              </a:rPr>
              <a:t>Refer </a:t>
            </a:r>
            <a:r>
              <a:rPr lang="th-TH" dirty="0">
                <a:solidFill>
                  <a:prstClr val="black"/>
                </a:solidFill>
                <a:latin typeface="Angsana New"/>
                <a:ea typeface="Calibri"/>
              </a:rPr>
              <a:t>, แล้วค่อยโทรประสานรพศ.(เนื่องจากอัตรากำลังพยาบาลมีน้อย)</a:t>
            </a:r>
            <a:endParaRPr lang="en-US" sz="2000" dirty="0">
              <a:solidFill>
                <a:prstClr val="black"/>
              </a:solidFill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57700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71604" y="152400"/>
            <a:ext cx="6215106" cy="830997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4800" b="1" dirty="0">
                <a:solidFill>
                  <a:prstClr val="white"/>
                </a:solidFill>
                <a:latin typeface="Browallia New" pitchFamily="34" charset="-34"/>
                <a:cs typeface="FreesiaUPC" pitchFamily="34" charset="-34"/>
              </a:rPr>
              <a:t>บริบท (</a:t>
            </a:r>
            <a:r>
              <a:rPr lang="en-US" sz="4800" b="1" dirty="0">
                <a:solidFill>
                  <a:prstClr val="white"/>
                </a:solidFill>
                <a:latin typeface="Browallia New" pitchFamily="34" charset="-34"/>
                <a:cs typeface="FreesiaUPC" pitchFamily="34" charset="-34"/>
              </a:rPr>
              <a:t>Context) </a:t>
            </a:r>
            <a:endParaRPr lang="th-TH" sz="4800" b="1" dirty="0">
              <a:solidFill>
                <a:prstClr val="white"/>
              </a:solidFill>
              <a:latin typeface="Browallia New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1124744"/>
            <a:ext cx="5184576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ลักษณะสำคัญของงานบริการและปริมาณงาน</a:t>
            </a:r>
          </a:p>
        </p:txBody>
      </p:sp>
      <p:graphicFrame>
        <p:nvGraphicFramePr>
          <p:cNvPr id="7" name="ตัวยึดเนื้อหา 3"/>
          <p:cNvGraphicFramePr>
            <a:graphicFrameLocks/>
          </p:cNvGraphicFramePr>
          <p:nvPr/>
        </p:nvGraphicFramePr>
        <p:xfrm>
          <a:off x="1285852" y="2357430"/>
          <a:ext cx="6500858" cy="3525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14678" y="1714488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prstClr val="black"/>
                </a:solidFill>
                <a:cs typeface="Angsana New"/>
              </a:rPr>
              <a:t>จำนวนการคลอด(ราย)/ปี</a:t>
            </a:r>
          </a:p>
        </p:txBody>
      </p:sp>
      <p:pic>
        <p:nvPicPr>
          <p:cNvPr id="9" name="รูปภาพ 8"/>
          <p:cNvPicPr/>
          <p:nvPr/>
        </p:nvPicPr>
        <p:blipFill>
          <a:blip r:embed="rId4" cstate="print"/>
          <a:srcRect l="14961" t="3150" r="14961" b="3150"/>
          <a:stretch>
            <a:fillRect/>
          </a:stretch>
        </p:blipFill>
        <p:spPr>
          <a:xfrm>
            <a:off x="8143900" y="0"/>
            <a:ext cx="684000" cy="684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640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62500" lnSpcReduction="2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H SarabunPSK"/>
                <a:ea typeface="Calibri"/>
                <a:cs typeface="Cordia New"/>
              </a:rPr>
              <a:t>Post date with ND with Shoulder Dystocia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ประวัติทั่วไป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TH SarabunPSK"/>
                <a:ea typeface="Calibri"/>
                <a:cs typeface="Cordia New"/>
              </a:rPr>
              <a:t>G1P0 GA 40+4wks.  </a:t>
            </a:r>
            <a:r>
              <a:rPr lang="th-TH" sz="4000" dirty="0">
                <a:latin typeface="TH SarabunPSK"/>
                <a:ea typeface="Calibri"/>
              </a:rPr>
              <a:t>เข้ารับการรักษาเมื่อ 8 สิงหาคม 2557 เวลา  03.24 น. ด้วย อาการเจ็บครรภ์ถี่ ไม่มีน้ำเดิน เด็กดิ้นดี </a:t>
            </a:r>
            <a:endParaRPr lang="en-US" sz="26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ประวัติการตั้งครรภ์ในอดีต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TH SarabunPSK"/>
              </a:rPr>
              <a:t>ครรภ์แรก คลอดปกติ น้ำหนัก 3</a:t>
            </a:r>
            <a:r>
              <a:rPr lang="en-US" dirty="0">
                <a:latin typeface="TH SarabunPSK"/>
                <a:ea typeface="Calibri"/>
                <a:cs typeface="Cordia New"/>
              </a:rPr>
              <a:t>,550 </a:t>
            </a:r>
            <a:r>
              <a:rPr lang="th-TH" sz="4000" dirty="0">
                <a:latin typeface="TH SarabunPSK"/>
                <a:ea typeface="Calibri"/>
              </a:rPr>
              <a:t>กรัม</a:t>
            </a:r>
            <a:r>
              <a:rPr lang="th-TH" dirty="0">
                <a:latin typeface="TH SarabunPSK"/>
                <a:ea typeface="Calibri"/>
              </a:rPr>
              <a:t>  </a:t>
            </a:r>
            <a:r>
              <a:rPr lang="en-US" dirty="0">
                <a:latin typeface="TH SarabunPSK"/>
                <a:ea typeface="Calibri"/>
                <a:cs typeface="Cordia New"/>
              </a:rPr>
              <a:t>last child 3 </a:t>
            </a:r>
            <a:r>
              <a:rPr lang="th-TH" sz="3800" dirty="0">
                <a:latin typeface="TH SarabunPSK"/>
                <a:ea typeface="Calibri"/>
              </a:rPr>
              <a:t>ปี </a:t>
            </a:r>
            <a:endParaRPr lang="en-US" sz="22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ประวัติการฝากครรภ์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TH SarabunPSK"/>
              </a:rPr>
              <a:t>ฝากครรภ์ที่ สอ.นากระแซง ฝากครรภ์ครั้งแรก </a:t>
            </a:r>
            <a:r>
              <a:rPr lang="en-US" dirty="0" smtClean="0">
                <a:ea typeface="Calibri"/>
                <a:cs typeface="TH SarabunPSK"/>
              </a:rPr>
              <a:t>12</a:t>
            </a:r>
            <a:r>
              <a:rPr lang="th-TH" dirty="0" smtClean="0">
                <a:ea typeface="Calibri"/>
                <a:cs typeface="TH SarabunPSK"/>
              </a:rPr>
              <a:t>  </a:t>
            </a:r>
            <a:r>
              <a:rPr lang="th-TH" dirty="0">
                <a:ea typeface="Calibri"/>
                <a:cs typeface="TH SarabunPSK"/>
              </a:rPr>
              <a:t>สัปดาห์   </a:t>
            </a:r>
            <a:r>
              <a:rPr lang="th-TH" dirty="0" smtClean="0">
                <a:ea typeface="Calibri"/>
                <a:cs typeface="TH SarabunPSK"/>
              </a:rPr>
              <a:t>ขณะ</a:t>
            </a:r>
            <a:r>
              <a:rPr lang="th-TH" dirty="0">
                <a:ea typeface="Calibri"/>
                <a:cs typeface="TH SarabunPSK"/>
              </a:rPr>
              <a:t>ฝากครรภ์ไม่มีภาวะผิดปกติใดๆ</a:t>
            </a:r>
            <a:endParaRPr lang="en-US" sz="2000" dirty="0">
              <a:ea typeface="Calibri"/>
              <a:cs typeface="Cordia New"/>
            </a:endParaRPr>
          </a:p>
          <a:p>
            <a:endParaRPr lang="en-US" dirty="0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3131840" y="332656"/>
            <a:ext cx="2376264" cy="9144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rPr>
              <a:t>กรณีศึกษาที่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7370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800" b="1" dirty="0">
                <a:ea typeface="Calibri"/>
                <a:cs typeface="TH SarabunPSK"/>
              </a:rPr>
              <a:t>อาการตั้งแต่แรกรับ</a:t>
            </a:r>
            <a:endParaRPr lang="en-US" sz="18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TH SarabunPSK"/>
                <a:ea typeface="Calibri"/>
                <a:cs typeface="Cordia New"/>
              </a:rPr>
              <a:t>8 </a:t>
            </a:r>
            <a:r>
              <a:rPr lang="th-TH" sz="2400" dirty="0">
                <a:latin typeface="TH SarabunPSK"/>
                <a:ea typeface="Calibri"/>
              </a:rPr>
              <a:t>สิงหาคม 2557 เวลา 03.24 น. มาด้วยเจ็บครรภ์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Interval 3 min Duration 30 sec PV 4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cms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. 90% -1 MI  EBW </a:t>
            </a:r>
            <a:r>
              <a:rPr lang="th-TH" sz="2400" dirty="0">
                <a:latin typeface="TH SarabunPSK"/>
                <a:ea typeface="Calibri"/>
              </a:rPr>
              <a:t>3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,500 </a:t>
            </a:r>
            <a:r>
              <a:rPr lang="th-TH" sz="2400" dirty="0">
                <a:latin typeface="TH SarabunPSK"/>
                <a:ea typeface="Calibri"/>
              </a:rPr>
              <a:t>กรัม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HF 35cms. </a:t>
            </a:r>
            <a:r>
              <a:rPr lang="th-TH" sz="2400" dirty="0">
                <a:latin typeface="TH SarabunPSK"/>
                <a:ea typeface="Calibri"/>
              </a:rPr>
              <a:t>รายงานสูติแพทย์รับทราบ ให้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Obs.progession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 </a:t>
            </a:r>
            <a:r>
              <a:rPr lang="th-TH" sz="2400" dirty="0">
                <a:latin typeface="TH SarabunPSK"/>
                <a:ea typeface="Calibri"/>
              </a:rPr>
              <a:t>ซึ่งเป็นไปตามปกติของพาโทกราฟ 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Fully dilate </a:t>
            </a:r>
            <a:r>
              <a:rPr lang="th-TH" sz="2400" dirty="0">
                <a:latin typeface="TH SarabunPSK"/>
                <a:ea typeface="Calibri"/>
              </a:rPr>
              <a:t>เวลา 06.30 น. รายงานสูติแพทย์รับทราบ ให้เบ่งคลอด ถ้าไม่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progess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 </a:t>
            </a:r>
            <a:r>
              <a:rPr lang="th-TH" sz="2400" dirty="0">
                <a:latin typeface="TH SarabunPSK"/>
                <a:ea typeface="Calibri"/>
              </a:rPr>
              <a:t>ให้รายงานซ้ำ </a:t>
            </a:r>
            <a:endParaRPr lang="en-US" sz="16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400" dirty="0">
                <a:ea typeface="Calibri"/>
                <a:cs typeface="TH SarabunPSK"/>
              </a:rPr>
              <a:t>เวลา 06.35 น. ศีรษะทารกคลอด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clear air way  </a:t>
            </a:r>
            <a:r>
              <a:rPr lang="th-TH" sz="2400" dirty="0">
                <a:latin typeface="TH SarabunPSK"/>
                <a:ea typeface="Calibri"/>
              </a:rPr>
              <a:t>ทารกอยู่ในท่า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OPP </a:t>
            </a:r>
            <a:r>
              <a:rPr lang="th-TH" sz="2400" dirty="0">
                <a:latin typeface="TH SarabunPSK"/>
                <a:ea typeface="Calibri"/>
              </a:rPr>
              <a:t>ไหล่อยู่ในแนว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AP </a:t>
            </a:r>
            <a:r>
              <a:rPr lang="th-TH" sz="2400" dirty="0">
                <a:latin typeface="TH SarabunPSK"/>
                <a:ea typeface="Calibri"/>
              </a:rPr>
              <a:t>ขณะคลอดไหล่ ได้ยินเสียงดัง ทารกคลอดเวลา 06.36 น. เพศหญิง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AS 10-10-10 Active </a:t>
            </a:r>
            <a:r>
              <a:rPr lang="th-TH" sz="2400" dirty="0">
                <a:latin typeface="TH SarabunPSK"/>
                <a:ea typeface="Calibri"/>
              </a:rPr>
              <a:t>ดี ขยับแขนซ้ายได้น้อยกว่าแขนขวา รายงานแพทย์เวรรับทราบ ให้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CXR  </a:t>
            </a:r>
            <a:r>
              <a:rPr lang="th-TH" sz="2400" dirty="0">
                <a:latin typeface="TH SarabunPSK"/>
                <a:ea typeface="Calibri"/>
              </a:rPr>
              <a:t>ประสานตึกสูติกรรมเรื่องผล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CXR </a:t>
            </a:r>
            <a:r>
              <a:rPr lang="th-TH" sz="2400" dirty="0">
                <a:latin typeface="TH SarabunPSK"/>
                <a:ea typeface="Calibri"/>
              </a:rPr>
              <a:t>พบ </a:t>
            </a:r>
            <a:r>
              <a:rPr lang="en-US" sz="2400" dirty="0" smtClean="0">
                <a:latin typeface="TH SarabunPSK"/>
                <a:ea typeface="Calibri"/>
                <a:cs typeface="Cordia New"/>
              </a:rPr>
              <a:t>fracture </a:t>
            </a:r>
            <a:r>
              <a:rPr lang="en-US" sz="24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Left </a:t>
            </a:r>
            <a:r>
              <a:rPr lang="en-US" sz="2400" dirty="0" smtClean="0">
                <a:latin typeface="TH SarabunPSK"/>
                <a:ea typeface="Calibri"/>
                <a:cs typeface="Cordia New"/>
              </a:rPr>
              <a:t>clavicle </a:t>
            </a:r>
            <a:r>
              <a:rPr lang="th-TH" sz="2400" dirty="0">
                <a:latin typeface="TH SarabunPSK"/>
                <a:ea typeface="Calibri"/>
              </a:rPr>
              <a:t>ดูแลทารกตามแผนการรักษา แจ้งผู้คลอดและญาติรับทราบ ก่อนกลับบ้านทารกยกแขนได้ดี นัด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F/U </a:t>
            </a:r>
            <a:r>
              <a:rPr lang="th-TH" sz="2400" dirty="0">
                <a:latin typeface="TH SarabunPSK"/>
                <a:ea typeface="Calibri"/>
              </a:rPr>
              <a:t>ศัลยกรรมกระดูก 1 สัปดาห์ </a:t>
            </a:r>
            <a:endParaRPr lang="en-US" sz="1600" dirty="0">
              <a:ea typeface="Calibri"/>
              <a:cs typeface="Cordia New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24703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H SarabunPSK"/>
                <a:ea typeface="Calibri"/>
                <a:cs typeface="Cordia New"/>
              </a:rPr>
              <a:t>GDMA2 with CPD with C/S with TR  with PPH with Shock with P</a:t>
            </a:r>
            <a:r>
              <a:rPr lang="en-US" b="1" dirty="0" smtClean="0">
                <a:latin typeface="TH SarabunPSK"/>
                <a:ea typeface="Calibri"/>
                <a:cs typeface="Cordia New"/>
              </a:rPr>
              <a:t>ostpartum  Hysterectomy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ประวัติทั่วไป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TH SarabunPSK"/>
                <a:ea typeface="Calibri"/>
                <a:cs typeface="Cordia New"/>
              </a:rPr>
              <a:t>G3P2 GA 38 wks.  </a:t>
            </a:r>
            <a:r>
              <a:rPr lang="th-TH" dirty="0">
                <a:latin typeface="TH SarabunPSK"/>
                <a:ea typeface="Calibri"/>
              </a:rPr>
              <a:t>เข้ารับการรักษา เมื่อ 17 ก.ย.2557 เพื่อผ่าตัดคลอดทางหน้าท้อง จาก </a:t>
            </a:r>
            <a:r>
              <a:rPr lang="en-US" dirty="0">
                <a:latin typeface="TH SarabunPSK"/>
                <a:ea typeface="Calibri"/>
                <a:cs typeface="Cordia New"/>
              </a:rPr>
              <a:t>GDMA2 with CPD</a:t>
            </a:r>
            <a:r>
              <a:rPr lang="th-TH" dirty="0">
                <a:latin typeface="TH SarabunPSK"/>
                <a:ea typeface="Calibri"/>
              </a:rPr>
              <a:t> วันที่ 17 ก.ย.2557 เวลา 10.00 น.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ประวัติการตั้งครรภ์ในอดีต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TH SarabunPSK"/>
              </a:rPr>
              <a:t>ครรภ์แรก คลอดปกติ 3</a:t>
            </a:r>
            <a:r>
              <a:rPr lang="en-US" dirty="0">
                <a:latin typeface="TH SarabunPSK"/>
                <a:ea typeface="Calibri"/>
                <a:cs typeface="Cordia New"/>
              </a:rPr>
              <a:t>,400 </a:t>
            </a:r>
            <a:r>
              <a:rPr lang="th-TH" dirty="0">
                <a:latin typeface="TH SarabunPSK"/>
                <a:ea typeface="Calibri"/>
              </a:rPr>
              <a:t>กรัม		ครรภ์ที่ 2 คลอดปกติ 3</a:t>
            </a:r>
            <a:r>
              <a:rPr lang="en-US" dirty="0">
                <a:latin typeface="TH SarabunPSK"/>
                <a:ea typeface="Calibri"/>
                <a:cs typeface="Cordia New"/>
              </a:rPr>
              <a:t>,900</a:t>
            </a:r>
            <a:r>
              <a:rPr lang="th-TH" dirty="0">
                <a:latin typeface="TH SarabunPSK"/>
                <a:ea typeface="Calibri"/>
              </a:rPr>
              <a:t> กรัม </a:t>
            </a:r>
            <a:r>
              <a:rPr lang="en-US" dirty="0">
                <a:latin typeface="TH SarabunPSK"/>
                <a:ea typeface="Calibri"/>
                <a:cs typeface="Cordia New"/>
              </a:rPr>
              <a:t>last child 9 </a:t>
            </a:r>
            <a:r>
              <a:rPr lang="th-TH" dirty="0">
                <a:latin typeface="TH SarabunPSK"/>
                <a:ea typeface="Calibri"/>
              </a:rPr>
              <a:t>ปี</a:t>
            </a:r>
            <a:endParaRPr lang="en-US" sz="2000" dirty="0">
              <a:ea typeface="Calibri"/>
              <a:cs typeface="Cordia New"/>
            </a:endParaRPr>
          </a:p>
          <a:p>
            <a:endParaRPr lang="en-US" dirty="0"/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3203848" y="335182"/>
            <a:ext cx="2376264" cy="9144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กรณีศึกษาที่ </a:t>
            </a:r>
            <a:r>
              <a:rPr lang="en-US" sz="3200" b="1" dirty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728681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ประวัติการฝากครรภ์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TH SarabunPSK"/>
              </a:rPr>
              <a:t>ฝากครรภ์ครั้งแรกตอนอายุครรภ์       สัปดาห์ ฝากครรภ์       ครั้ง ที่ คลินิก </a:t>
            </a:r>
            <a:r>
              <a:rPr lang="th-TH" dirty="0" smtClean="0">
                <a:ea typeface="Calibri"/>
                <a:cs typeface="TH SarabunPSK"/>
              </a:rPr>
              <a:t>และ </a:t>
            </a:r>
            <a:r>
              <a:rPr lang="th-TH" dirty="0" err="1">
                <a:ea typeface="Calibri"/>
                <a:cs typeface="TH SarabunPSK"/>
              </a:rPr>
              <a:t>รพร</a:t>
            </a:r>
            <a:r>
              <a:rPr lang="th-TH" dirty="0">
                <a:ea typeface="Calibri"/>
                <a:cs typeface="TH SarabunPSK"/>
              </a:rPr>
              <a:t>.เดชอุดม  ขณะฝากครรภ์รับการรักษา เบาหวานด้วยอินซูลิน สูติแพทย์ประเมินทารกในครรภ์ตัวโต จึงนัดผ่าตัดคลอดทางหน้าท้อง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ea typeface="Calibri"/>
                <a:cs typeface="TH SarabunPSK"/>
              </a:rPr>
              <a:t>ประวัติการเจ็บป่วยในครอบครัว</a:t>
            </a:r>
            <a:endParaRPr lang="en-US" sz="20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ea typeface="Calibri"/>
                <a:cs typeface="TH SarabunPSK"/>
              </a:rPr>
              <a:t>มารดามีเป็นเบาหวาน ไม่มีโรคทางพันธุกรรมอื่นๆ</a:t>
            </a:r>
            <a:endParaRPr lang="en-US" sz="2000" dirty="0">
              <a:ea typeface="Calibri"/>
              <a:cs typeface="Cordia New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622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583264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400" b="1" dirty="0">
                <a:ea typeface="Calibri"/>
                <a:cs typeface="TH SarabunPSK"/>
              </a:rPr>
              <a:t>อาการตั้งแต่แรกรับ</a:t>
            </a:r>
            <a:endParaRPr lang="en-US" sz="16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400" dirty="0">
                <a:ea typeface="Calibri"/>
                <a:cs typeface="TH SarabunPSK"/>
              </a:rPr>
              <a:t>รับใหม่ วันที่ 17 ก.ย. 2557 เวลา 07 .50 น.  แพทย์นัดผ่าตัดคลอด ทารกดิ้นดี เจ็บครรภ์ห่างๆ ไม่มีน้ำเดิน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NST Reactive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DTx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 stat 82 mg% </a:t>
            </a:r>
            <a:r>
              <a:rPr lang="th-TH" sz="2400" dirty="0">
                <a:latin typeface="TH SarabunPSK"/>
                <a:ea typeface="Calibri"/>
              </a:rPr>
              <a:t>เตรียมผู้ป่วยเพื่อผ่าตัดคลอดทางหน้าท้อง 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On 5 %DN/2 vein 120 cc/hr. CBC =WBC 10,000/mm ,N =72 ,L=16,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Hct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=39.5 ,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Plt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=158,000/mm  </a:t>
            </a:r>
            <a:r>
              <a:rPr lang="th-TH" sz="2400" dirty="0">
                <a:latin typeface="TH SarabunPSK"/>
                <a:ea typeface="Calibri"/>
              </a:rPr>
              <a:t>เลือดกรุ๊ป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B Rh positive cross  2 unit</a:t>
            </a:r>
            <a:endParaRPr lang="en-US" sz="16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400" dirty="0">
                <a:ea typeface="Calibri"/>
                <a:cs typeface="TH SarabunPSK"/>
              </a:rPr>
              <a:t>วันที่ 17 ก.ย. 2557  เวลา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09.25 </a:t>
            </a:r>
            <a:r>
              <a:rPr lang="th-TH" sz="2400" dirty="0">
                <a:latin typeface="TH SarabunPSK"/>
                <a:ea typeface="Calibri"/>
              </a:rPr>
              <a:t>น. ฉีด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Cefazolin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 1 gm. Vein </a:t>
            </a:r>
            <a:r>
              <a:rPr lang="th-TH" sz="2400" dirty="0">
                <a:latin typeface="TH SarabunPSK"/>
                <a:ea typeface="Calibri"/>
              </a:rPr>
              <a:t>ก่อนไป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OR </a:t>
            </a:r>
            <a:endParaRPr lang="en-US" sz="1600" dirty="0">
              <a:ea typeface="Calibri"/>
              <a:cs typeface="Cordia New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400" dirty="0">
                <a:ea typeface="Calibri"/>
                <a:cs typeface="TH SarabunPSK"/>
              </a:rPr>
              <a:t>วันที่ 17 ก.ย. 2557  เวลา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11.50 </a:t>
            </a:r>
            <a:r>
              <a:rPr lang="th-TH" sz="2400" dirty="0">
                <a:latin typeface="TH SarabunPSK"/>
                <a:ea typeface="Calibri"/>
              </a:rPr>
              <a:t>น. รับย้าย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OR </a:t>
            </a:r>
            <a:r>
              <a:rPr lang="th-TH" sz="2400" dirty="0">
                <a:latin typeface="TH SarabunPSK"/>
                <a:ea typeface="Calibri"/>
              </a:rPr>
              <a:t>ผู้คลอดสัญญาณชีพปกติ </a:t>
            </a:r>
            <a:r>
              <a:rPr lang="en-US" sz="2400" dirty="0" smtClean="0">
                <a:latin typeface="TH SarabunPSK"/>
                <a:ea typeface="Calibri"/>
                <a:cs typeface="Cordia New"/>
              </a:rPr>
              <a:t>BP 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115/78 </a:t>
            </a:r>
            <a:r>
              <a:rPr lang="en-US" sz="2400" dirty="0" err="1">
                <a:latin typeface="TH SarabunPSK"/>
                <a:ea typeface="Calibri"/>
                <a:cs typeface="Cordia New"/>
              </a:rPr>
              <a:t>mm.Hg</a:t>
            </a:r>
            <a:r>
              <a:rPr lang="en-US" sz="2400" dirty="0">
                <a:latin typeface="TH SarabunPSK"/>
                <a:ea typeface="Calibri"/>
                <a:cs typeface="Cordia New"/>
              </a:rPr>
              <a:t> P 120 /min  No active bleeding </a:t>
            </a:r>
            <a:endParaRPr lang="en-US" sz="2400" dirty="0" smtClean="0">
              <a:latin typeface="TH SarabunPSK"/>
              <a:ea typeface="Calibri"/>
              <a:cs typeface="Cordia New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400" dirty="0">
                <a:latin typeface="TH SarabunPSK"/>
                <a:ea typeface="Calibri"/>
                <a:cs typeface="Cordia New"/>
              </a:rPr>
              <a:t> </a:t>
            </a:r>
            <a:r>
              <a:rPr lang="en-US" sz="2400" dirty="0" smtClean="0">
                <a:latin typeface="TH SarabunPSK"/>
                <a:ea typeface="Calibri"/>
                <a:cs typeface="Cordia New"/>
              </a:rPr>
              <a:t>   </a:t>
            </a:r>
            <a:r>
              <a:rPr lang="th-TH" sz="2400" dirty="0" smtClean="0">
                <a:latin typeface="TH SarabunPSK"/>
                <a:ea typeface="Calibri"/>
              </a:rPr>
              <a:t>แผล</a:t>
            </a:r>
            <a:r>
              <a:rPr lang="th-TH" sz="2400" dirty="0">
                <a:latin typeface="TH SarabunPSK"/>
                <a:ea typeface="Calibri"/>
              </a:rPr>
              <a:t>ไม่ซึม </a:t>
            </a:r>
            <a:endParaRPr lang="en-US" sz="1600" dirty="0">
              <a:ea typeface="Calibri"/>
              <a:cs typeface="Cordia New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98318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ea typeface="Calibri"/>
                <a:cs typeface="TH SarabunPSK"/>
              </a:rPr>
              <a:t>วันที่ 17 ก.ย. 2557  เวลา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13.25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น.  ผู้ป่วย เหนื่อยหายใจไม่อิ่ม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Bp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130/90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mm.Hg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 P 58/min DTX  106 mg%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Hct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34 %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รายงานสูติแพทย์รับทราบ </a:t>
            </a:r>
            <a:endParaRPr lang="en-US" sz="16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ea typeface="Calibri"/>
                <a:cs typeface="TH SarabunPSK"/>
              </a:rPr>
              <a:t>วันที่ 17 ก.ย. 2557  เวลา 13.30 น. ผู้ป่วยยังมีเหนื่อยใจสั่น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BP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90/70mm.Hg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พบ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Active bleeding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ดูแล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Resuscitate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สูติแพทย์ประเมินพิจารณา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Set OR emergency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แจ้งผู้คลอดและญาติรับทราบ</a:t>
            </a:r>
            <a:endParaRPr lang="en-US" sz="1600" dirty="0">
              <a:solidFill>
                <a:prstClr val="black"/>
              </a:solidFill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h-TH" sz="2800" dirty="0">
                <a:solidFill>
                  <a:prstClr val="black"/>
                </a:solidFill>
                <a:ea typeface="Calibri"/>
                <a:cs typeface="TH SarabunPSK"/>
              </a:rPr>
              <a:t>วันที่ 17 ก.ย. 2557  เวลา 16.30 น. กลับจาก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OR </a:t>
            </a:r>
            <a:r>
              <a:rPr lang="en-US" sz="2800" dirty="0" smtClean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for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TAH </a:t>
            </a:r>
            <a:r>
              <a:rPr lang="en-US" sz="2800" dirty="0" smtClean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BP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120/70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mm.Hg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P= 94 /min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Hct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20 % 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ได้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PRC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ทั้งหมด 4 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unit </a:t>
            </a:r>
            <a:r>
              <a:rPr lang="en-US" sz="2800" dirty="0" err="1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Hct</a:t>
            </a:r>
            <a:r>
              <a:rPr lang="en-US" sz="28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 24 % </a:t>
            </a:r>
            <a:r>
              <a:rPr lang="th-TH" sz="2800" dirty="0">
                <a:solidFill>
                  <a:prstClr val="black"/>
                </a:solidFill>
                <a:latin typeface="TH SarabunPSK"/>
                <a:ea typeface="Calibri"/>
              </a:rPr>
              <a:t>ผู้ป่วย สัญญาณชีพปกติ สูติแพทย์อนุญาตให้กลับบ้านวันที่ 20 ก.ย.2557 </a:t>
            </a:r>
            <a:endParaRPr lang="en-US" sz="1600" dirty="0">
              <a:solidFill>
                <a:prstClr val="black"/>
              </a:solidFill>
              <a:ea typeface="Calibri"/>
              <a:cs typeface="Cordia New"/>
            </a:endParaRPr>
          </a:p>
          <a:p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916142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sz="3000" dirty="0">
                <a:solidFill>
                  <a:prstClr val="black"/>
                </a:solidFill>
                <a:ea typeface="Calibri"/>
                <a:cs typeface="TH SarabunPSK"/>
              </a:rPr>
              <a:t/>
            </a:r>
            <a:br>
              <a:rPr lang="en-US" sz="3000" dirty="0">
                <a:solidFill>
                  <a:prstClr val="black"/>
                </a:solidFill>
                <a:ea typeface="Calibri"/>
                <a:cs typeface="TH SarabunPSK"/>
              </a:rPr>
            </a:br>
            <a:r>
              <a:rPr lang="th-TH" sz="3000" b="1" dirty="0" smtClean="0">
                <a:solidFill>
                  <a:prstClr val="black"/>
                </a:solidFill>
                <a:ea typeface="Calibri"/>
                <a:cs typeface="TH SarabunPSK"/>
              </a:rPr>
              <a:t>จุดแข็งของ</a:t>
            </a:r>
            <a:r>
              <a:rPr lang="th-TH" sz="3100" b="1" dirty="0" smtClean="0">
                <a:solidFill>
                  <a:prstClr val="black"/>
                </a:solidFill>
                <a:ea typeface="Calibri"/>
                <a:cs typeface="TH SarabunPSK"/>
              </a:rPr>
              <a:t>งาน </a:t>
            </a:r>
            <a:r>
              <a:rPr lang="en-US" sz="3100" b="1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MCH </a:t>
            </a:r>
            <a:r>
              <a:rPr lang="th-TH" sz="4000" b="1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จังหวัดอุบลราชธานี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Cordia New"/>
              </a:rPr>
              <a:t/>
            </a:r>
            <a:br>
              <a:rPr lang="en-US" sz="2000" b="1" dirty="0">
                <a:solidFill>
                  <a:prstClr val="black"/>
                </a:solidFill>
                <a:ea typeface="Calibri"/>
                <a:cs typeface="Cordia New"/>
              </a:rPr>
            </a:br>
            <a:endParaRPr lang="en-US" sz="49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85313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th-TH" dirty="0" smtClean="0">
                <a:ea typeface="Calibri"/>
                <a:cs typeface="TH SarabunPSK"/>
              </a:rPr>
              <a:t>มี</a:t>
            </a:r>
            <a:r>
              <a:rPr lang="th-TH" dirty="0">
                <a:ea typeface="Calibri"/>
                <a:cs typeface="TH SarabunPSK"/>
              </a:rPr>
              <a:t>การแต่งตั้ง </a:t>
            </a:r>
            <a:r>
              <a:rPr lang="en-US" dirty="0" smtClean="0">
                <a:effectLst/>
                <a:latin typeface="TH SarabunPSK"/>
                <a:ea typeface="Calibri"/>
                <a:cs typeface="Cordia New"/>
              </a:rPr>
              <a:t>MCH Broad </a:t>
            </a:r>
            <a:r>
              <a:rPr lang="th-TH" sz="3900" dirty="0">
                <a:latin typeface="TH SarabunPSK"/>
                <a:ea typeface="Calibri"/>
              </a:rPr>
              <a:t>ระดับจังหวัด ซึ่งมีการประชุมกันเป็นระยะ ทำให้ทราบปัญหาของเครือข่ายอย่างแท้จริง และร่วมกันวางแผนในการพัฒนา </a:t>
            </a:r>
            <a:r>
              <a:rPr lang="en-US" sz="3900" dirty="0" smtClean="0">
                <a:effectLst/>
                <a:latin typeface="TH SarabunPSK"/>
                <a:ea typeface="Calibri"/>
                <a:cs typeface="Cordia New"/>
              </a:rPr>
              <a:t>: </a:t>
            </a:r>
            <a:r>
              <a:rPr lang="th-TH" sz="3900" dirty="0">
                <a:latin typeface="TH SarabunPSK"/>
                <a:ea typeface="Calibri"/>
              </a:rPr>
              <a:t>ผลิต</a:t>
            </a:r>
            <a:r>
              <a:rPr lang="th-TH" sz="3900" dirty="0" smtClean="0">
                <a:latin typeface="TH SarabunPSK"/>
                <a:ea typeface="Calibri"/>
              </a:rPr>
              <a:t>คู่มือ</a:t>
            </a:r>
            <a:r>
              <a:rPr lang="en-US" sz="3900" dirty="0" smtClean="0">
                <a:latin typeface="TH SarabunPSK"/>
                <a:ea typeface="Calibri"/>
              </a:rPr>
              <a:t>,</a:t>
            </a:r>
            <a:r>
              <a:rPr lang="th-TH" sz="3900" dirty="0" smtClean="0">
                <a:latin typeface="TH SarabunPSK"/>
                <a:ea typeface="Calibri"/>
              </a:rPr>
              <a:t> </a:t>
            </a:r>
            <a:r>
              <a:rPr lang="en-US" sz="3900" dirty="0" smtClean="0">
                <a:latin typeface="TH SarabunPSK"/>
                <a:ea typeface="Calibri"/>
              </a:rPr>
              <a:t>CPG </a:t>
            </a:r>
            <a:r>
              <a:rPr lang="th-TH" sz="3900" dirty="0" smtClean="0">
                <a:latin typeface="TH SarabunPSK"/>
                <a:ea typeface="Calibri"/>
              </a:rPr>
              <a:t>และ</a:t>
            </a:r>
            <a:r>
              <a:rPr lang="th-TH" sz="3900" dirty="0">
                <a:latin typeface="TH SarabunPSK"/>
                <a:ea typeface="Calibri"/>
              </a:rPr>
              <a:t>สื่อการให้ความรู้ , จัดประชุมวิชาการต่าง ๆ </a:t>
            </a:r>
            <a:endParaRPr lang="en-US" sz="2600" dirty="0">
              <a:ea typeface="Calibri"/>
              <a:cs typeface="Cordia New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th-TH" dirty="0">
                <a:ea typeface="Calibri"/>
                <a:cs typeface="TH SarabunPSK"/>
              </a:rPr>
              <a:t>ผู้ประสานงาน </a:t>
            </a:r>
            <a:r>
              <a:rPr lang="en-US" dirty="0" smtClean="0">
                <a:effectLst/>
                <a:latin typeface="TH SarabunPSK"/>
                <a:ea typeface="Calibri"/>
                <a:cs typeface="Cordia New"/>
              </a:rPr>
              <a:t>MCH </a:t>
            </a:r>
            <a:r>
              <a:rPr lang="th-TH" sz="3800" dirty="0" smtClean="0">
                <a:latin typeface="TH SarabunPSK"/>
                <a:ea typeface="Calibri"/>
              </a:rPr>
              <a:t>มี</a:t>
            </a:r>
            <a:r>
              <a:rPr lang="th-TH" sz="3800" dirty="0">
                <a:latin typeface="TH SarabunPSK"/>
                <a:ea typeface="Calibri"/>
              </a:rPr>
              <a:t>ทักษะในการสื่อสาร และเข้าใจกระบวนการทำงาน</a:t>
            </a:r>
            <a:endParaRPr lang="en-US" sz="2400" dirty="0">
              <a:ea typeface="Calibri"/>
              <a:cs typeface="Cordia New"/>
            </a:endParaRPr>
          </a:p>
          <a:p>
            <a:pPr marL="0" indent="0">
              <a:buNone/>
            </a:pPr>
            <a:r>
              <a:rPr lang="en-US" dirty="0" smtClean="0">
                <a:effectLst/>
                <a:ea typeface="Calibri"/>
                <a:cs typeface="TH SarabunPSK"/>
              </a:rPr>
              <a:t>3. </a:t>
            </a:r>
            <a:r>
              <a:rPr lang="th-TH" dirty="0" smtClean="0">
                <a:effectLst/>
                <a:ea typeface="Calibri"/>
                <a:cs typeface="TH SarabunPSK"/>
              </a:rPr>
              <a:t>โรงพยาบาลสรรพสิทธิประสงค์ </a:t>
            </a:r>
            <a:r>
              <a:rPr lang="th-TH" sz="3900" dirty="0" smtClean="0">
                <a:effectLst/>
                <a:ea typeface="Calibri"/>
              </a:rPr>
              <a:t>ทำบทบาทหน้าที่ของแม่ข่าย ที่มีความเข้าใจในลูกข่าย ทำให้ไม่เกิดปัญหาในการส่งต่อผู้ป่วย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57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ข้าวหลามตัด 22"/>
          <p:cNvSpPr/>
          <p:nvPr/>
        </p:nvSpPr>
        <p:spPr>
          <a:xfrm>
            <a:off x="1331640" y="5805264"/>
            <a:ext cx="1584176" cy="72008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084168" y="171202"/>
            <a:ext cx="2808312" cy="8925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ทีมหมอครอบครัว </a:t>
            </a:r>
            <a: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/>
            </a:r>
            <a:b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</a:br>
            <a:r>
              <a:rPr lang="en-US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MCH Family Care 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32656"/>
            <a:ext cx="4968552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prstClr val="white"/>
                </a:solidFill>
              </a:rPr>
              <a:t>ผังการดูแลหญิงตั้งครรภ์อ.เดชอุดม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2880320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หญิงตั้งครรภ์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2185700"/>
            <a:ext cx="2880320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</a:rPr>
              <a:t>แกนนำ/</a:t>
            </a:r>
            <a:r>
              <a:rPr lang="th-TH" sz="2400" b="1" dirty="0" err="1">
                <a:solidFill>
                  <a:prstClr val="black"/>
                </a:solidFill>
              </a:rPr>
              <a:t>อสม</a:t>
            </a:r>
            <a:r>
              <a:rPr lang="th-TH" sz="2400" b="1" dirty="0">
                <a:solidFill>
                  <a:prstClr val="black"/>
                </a:solidFill>
              </a:rPr>
              <a:t>/หมอครอบครัว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3121804"/>
            <a:ext cx="288032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รพสต.</a:t>
            </a:r>
            <a:r>
              <a:rPr lang="en-US" sz="2800" b="1" dirty="0">
                <a:solidFill>
                  <a:prstClr val="black"/>
                </a:solidFill>
              </a:rPr>
              <a:t>/</a:t>
            </a:r>
            <a:r>
              <a:rPr lang="th-TH" sz="2800" b="1" dirty="0">
                <a:solidFill>
                  <a:prstClr val="black"/>
                </a:solidFill>
              </a:rPr>
              <a:t>ฝากครรภ์คุณภาพ/โรงเรียนพ่อแม่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4286256"/>
            <a:ext cx="288032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OPD </a:t>
            </a:r>
            <a:r>
              <a:rPr lang="th-TH" sz="2800" b="1" dirty="0">
                <a:solidFill>
                  <a:prstClr val="black"/>
                </a:solidFill>
              </a:rPr>
              <a:t>สูติกรรม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8" y="5066020"/>
            <a:ext cx="288032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สูติแพทย์</a:t>
            </a:r>
          </a:p>
        </p:txBody>
      </p:sp>
      <p:cxnSp>
        <p:nvCxnSpPr>
          <p:cNvPr id="12" name="ลูกศรเชื่อมต่อแบบตรง 11"/>
          <p:cNvCxnSpPr>
            <a:stCxn id="7" idx="2"/>
            <a:endCxn id="8" idx="0"/>
          </p:cNvCxnSpPr>
          <p:nvPr/>
        </p:nvCxnSpPr>
        <p:spPr>
          <a:xfrm rot="5400000">
            <a:off x="1886509" y="2884584"/>
            <a:ext cx="4744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9" idx="2"/>
          </p:cNvCxnSpPr>
          <p:nvPr/>
        </p:nvCxnSpPr>
        <p:spPr>
          <a:xfrm rot="16200000" flipH="1">
            <a:off x="1964874" y="4927671"/>
            <a:ext cx="256544" cy="201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rot="5400000">
            <a:off x="1928960" y="4071776"/>
            <a:ext cx="338271" cy="52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>
            <a:stCxn id="7" idx="3"/>
          </p:cNvCxnSpPr>
          <p:nvPr/>
        </p:nvCxnSpPr>
        <p:spPr>
          <a:xfrm flipV="1">
            <a:off x="3563888" y="2416532"/>
            <a:ext cx="59344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39952" y="170080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ค้นหา,ตรวจประเมินเบื้องต้น,บันทึกรายงาน,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39952" y="278092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ตรวจประเมินตามมาตรฐาน,บันทึกรายงาน,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cxnSp>
        <p:nvCxnSpPr>
          <p:cNvPr id="19" name="ตัวเชื่อมต่อตรง 18"/>
          <p:cNvCxnSpPr/>
          <p:nvPr/>
        </p:nvCxnSpPr>
        <p:spPr>
          <a:xfrm>
            <a:off x="3563888" y="338341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57330" y="3861048"/>
            <a:ext cx="4896544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prstClr val="black"/>
                </a:solidFill>
              </a:rPr>
              <a:t>ตรวจตามเกณฑ์มาตรฐานการฝากครรภ์คุณภาพ</a:t>
            </a:r>
          </a:p>
          <a:p>
            <a:pPr algn="ctr"/>
            <a:r>
              <a:rPr lang="th-TH" sz="2400" b="1" dirty="0">
                <a:solidFill>
                  <a:prstClr val="black"/>
                </a:solidFill>
              </a:rPr>
              <a:t>ตั้งครรภ์ภาวะเสี่ยงสูงตามเกณฑ์</a:t>
            </a: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3563888" y="437606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33967" y="5877272"/>
            <a:ext cx="118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ผิดปกติ</a:t>
            </a:r>
            <a:r>
              <a:rPr lang="en-US" sz="2800" b="1" dirty="0">
                <a:solidFill>
                  <a:prstClr val="black"/>
                </a:solidFill>
              </a:rPr>
              <a:t>?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25" name="ตัวเชื่อมต่อตรง 24"/>
          <p:cNvCxnSpPr>
            <a:stCxn id="10" idx="2"/>
            <a:endCxn id="23" idx="0"/>
          </p:cNvCxnSpPr>
          <p:nvPr/>
        </p:nvCxnSpPr>
        <p:spPr>
          <a:xfrm>
            <a:off x="2123728" y="558924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stCxn id="23" idx="1"/>
          </p:cNvCxnSpPr>
          <p:nvPr/>
        </p:nvCxnSpPr>
        <p:spPr>
          <a:xfrm flipH="1">
            <a:off x="395536" y="616530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>
            <a:stCxn id="23" idx="3"/>
          </p:cNvCxnSpPr>
          <p:nvPr/>
        </p:nvCxnSpPr>
        <p:spPr>
          <a:xfrm>
            <a:off x="2915816" y="616530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 flipV="1">
            <a:off x="395536" y="3383414"/>
            <a:ext cx="0" cy="278189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>
            <a:endCxn id="8" idx="1"/>
          </p:cNvCxnSpPr>
          <p:nvPr/>
        </p:nvCxnSpPr>
        <p:spPr>
          <a:xfrm>
            <a:off x="395536" y="3383414"/>
            <a:ext cx="288032" cy="215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 flipV="1">
            <a:off x="3707904" y="4606969"/>
            <a:ext cx="0" cy="155833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 flipH="1">
            <a:off x="3563888" y="4606969"/>
            <a:ext cx="1440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57330" y="4941168"/>
            <a:ext cx="4896544" cy="181588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มีสูติแพทย์ออกตรวจ </a:t>
            </a:r>
            <a:r>
              <a:rPr lang="en-US" sz="2800" b="1" dirty="0">
                <a:solidFill>
                  <a:prstClr val="black"/>
                </a:solidFill>
              </a:rPr>
              <a:t>OPD </a:t>
            </a:r>
            <a:r>
              <a:rPr lang="th-TH" sz="2800" b="1" dirty="0">
                <a:solidFill>
                  <a:prstClr val="black"/>
                </a:solidFill>
              </a:rPr>
              <a:t>ทุกวัน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กลุ่ม </a:t>
            </a:r>
            <a:r>
              <a:rPr lang="en-US" sz="2800" b="1" dirty="0">
                <a:solidFill>
                  <a:prstClr val="black"/>
                </a:solidFill>
              </a:rPr>
              <a:t>HRP </a:t>
            </a:r>
            <a:r>
              <a:rPr lang="th-TH" sz="2800" b="1" dirty="0">
                <a:solidFill>
                  <a:prstClr val="black"/>
                </a:solidFill>
              </a:rPr>
              <a:t>ส่งได้ทุกวัน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ฝากครรภ์คุณภาพส่งตามวันที่กำหนด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จ.โซน</a:t>
            </a:r>
            <a:r>
              <a:rPr lang="en-US" sz="2800" b="1" dirty="0">
                <a:solidFill>
                  <a:prstClr val="black"/>
                </a:solidFill>
              </a:rPr>
              <a:t>1,2,7 </a:t>
            </a:r>
            <a:r>
              <a:rPr lang="th-TH" sz="2800" b="1" dirty="0">
                <a:solidFill>
                  <a:prstClr val="black"/>
                </a:solidFill>
              </a:rPr>
              <a:t>/พ.โซน </a:t>
            </a:r>
            <a:r>
              <a:rPr lang="en-US" sz="2800" b="1" dirty="0">
                <a:solidFill>
                  <a:prstClr val="black"/>
                </a:solidFill>
              </a:rPr>
              <a:t>3,4 </a:t>
            </a:r>
            <a:r>
              <a:rPr lang="th-TH" sz="2800" b="1" dirty="0">
                <a:solidFill>
                  <a:prstClr val="black"/>
                </a:solidFill>
              </a:rPr>
              <a:t> / </a:t>
            </a:r>
            <a:r>
              <a:rPr lang="th-TH" sz="2800" b="1" dirty="0" err="1">
                <a:solidFill>
                  <a:prstClr val="black"/>
                </a:solidFill>
              </a:rPr>
              <a:t>พฤ</a:t>
            </a:r>
            <a:r>
              <a:rPr lang="th-TH" sz="2800" b="1" dirty="0">
                <a:solidFill>
                  <a:prstClr val="black"/>
                </a:solidFill>
              </a:rPr>
              <a:t>.  โซน </a:t>
            </a:r>
            <a:r>
              <a:rPr lang="en-US" sz="2800" b="1" dirty="0">
                <a:solidFill>
                  <a:prstClr val="black"/>
                </a:solidFill>
              </a:rPr>
              <a:t>5,6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39" name="ลูกศรเชื่อมต่อแบบตรง 38"/>
          <p:cNvCxnSpPr>
            <a:stCxn id="6" idx="2"/>
            <a:endCxn id="7" idx="0"/>
          </p:cNvCxnSpPr>
          <p:nvPr/>
        </p:nvCxnSpPr>
        <p:spPr>
          <a:xfrm>
            <a:off x="2123728" y="1863988"/>
            <a:ext cx="0" cy="32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91780" y="5765194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ผิดปกติ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3702" y="5760453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ปกติ</a:t>
            </a:r>
          </a:p>
        </p:txBody>
      </p:sp>
      <p:pic>
        <p:nvPicPr>
          <p:cNvPr id="48" name="รูปภาพ 47" descr="F:\1472038_709377382419193_1319277205_n[1].jpg"/>
          <p:cNvPicPr/>
          <p:nvPr/>
        </p:nvPicPr>
        <p:blipFill>
          <a:blip r:embed="rId2"/>
          <a:srcRect l="14173" t="7087" r="16535" b="9449"/>
          <a:stretch>
            <a:fillRect/>
          </a:stretch>
        </p:blipFill>
        <p:spPr bwMode="auto">
          <a:xfrm>
            <a:off x="5688200" y="116632"/>
            <a:ext cx="684000" cy="792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รูปภาพ 48"/>
          <p:cNvPicPr/>
          <p:nvPr/>
        </p:nvPicPr>
        <p:blipFill>
          <a:blip r:embed="rId3" cstate="print"/>
          <a:srcRect l="14961" t="3150" r="14961" b="3150"/>
          <a:stretch>
            <a:fillRect/>
          </a:stretch>
        </p:blipFill>
        <p:spPr>
          <a:xfrm>
            <a:off x="8451712" y="172437"/>
            <a:ext cx="684000" cy="684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31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850106"/>
          </a:xfrm>
          <a:solidFill>
            <a:schemeClr val="accent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6000" b="1" dirty="0">
                <a:solidFill>
                  <a:srgbClr val="FFFF00"/>
                </a:solidFill>
                <a:ea typeface="+mn-ea"/>
              </a:rPr>
              <a:t>ศักยภาพ</a:t>
            </a:r>
            <a:r>
              <a:rPr lang="en-US" sz="6000" b="1" dirty="0">
                <a:solidFill>
                  <a:srgbClr val="FFFF00"/>
                </a:solidFill>
                <a:ea typeface="+mn-ea"/>
                <a:cs typeface="+mn-cs"/>
              </a:rPr>
              <a:t> CUP </a:t>
            </a:r>
            <a:r>
              <a:rPr lang="th-TH" sz="6000" b="1" dirty="0">
                <a:solidFill>
                  <a:srgbClr val="FFFF00"/>
                </a:solidFill>
                <a:ea typeface="+mn-ea"/>
              </a:rPr>
              <a:t>เดช</a:t>
            </a:r>
            <a:r>
              <a:rPr lang="th-TH" sz="6000" b="1" dirty="0" smtClean="0">
                <a:solidFill>
                  <a:srgbClr val="FFFF00"/>
                </a:solidFill>
                <a:ea typeface="+mn-ea"/>
              </a:rPr>
              <a:t>อุดม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2973008" y="3212976"/>
            <a:ext cx="2592288" cy="156247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/>
              <a:t>โรงพยาบาลสมเด็จ</a:t>
            </a:r>
          </a:p>
          <a:p>
            <a:pPr algn="ctr"/>
            <a:r>
              <a:rPr lang="th-TH" sz="2000" b="1" dirty="0" smtClean="0"/>
              <a:t>พระยุพราชเดชอุดม</a:t>
            </a:r>
            <a:endParaRPr lang="en-US" sz="2000" b="1" dirty="0"/>
          </a:p>
        </p:txBody>
      </p:sp>
      <p:sp>
        <p:nvSpPr>
          <p:cNvPr id="6" name="วงรี 5"/>
          <p:cNvSpPr/>
          <p:nvPr/>
        </p:nvSpPr>
        <p:spPr>
          <a:xfrm>
            <a:off x="6197409" y="2918349"/>
            <a:ext cx="2520280" cy="14904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ผ่าตัดคลอด </a:t>
            </a:r>
          </a:p>
          <a:p>
            <a:pPr algn="ctr"/>
            <a:r>
              <a:rPr lang="th-TH" sz="2400" b="1" dirty="0" smtClean="0"/>
              <a:t>ผ่าตัดมดลูก</a:t>
            </a:r>
            <a:endParaRPr lang="en-US" sz="2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22" y="1377052"/>
            <a:ext cx="253191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277" y="5063554"/>
            <a:ext cx="3395789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61378"/>
            <a:ext cx="2318259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1360" y="3478915"/>
            <a:ext cx="209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ANC High Rick Clinic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61585" y="1744833"/>
            <a:ext cx="21977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PND</a:t>
            </a:r>
          </a:p>
          <a:p>
            <a:pPr algn="ctr"/>
            <a:r>
              <a:rPr lang="th-TH" b="1" dirty="0" smtClean="0"/>
              <a:t>เจาะน้ำคร่ำ</a:t>
            </a:r>
          </a:p>
          <a:p>
            <a:pPr algn="ctr"/>
            <a:r>
              <a:rPr lang="th-TH" b="1" dirty="0" smtClean="0"/>
              <a:t>เพื่อวินิจฉัยก่อนคลลอด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20886" y="5671050"/>
            <a:ext cx="3219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ยุติการตั้งครรภ์กรณีทารกผิดปกติ</a:t>
            </a:r>
            <a:endParaRPr lang="en-US" sz="2400" b="1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39552" y="1268760"/>
            <a:ext cx="2381334" cy="1440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สูติแพทย์  </a:t>
            </a:r>
            <a:r>
              <a:rPr lang="en-US" sz="2400" b="1" dirty="0" smtClean="0"/>
              <a:t>3</a:t>
            </a:r>
          </a:p>
          <a:p>
            <a:pPr algn="ctr"/>
            <a:r>
              <a:rPr lang="th-TH" sz="2400" b="1" dirty="0" smtClean="0"/>
              <a:t>กุมารแพทย์ </a:t>
            </a:r>
            <a:r>
              <a:rPr lang="en-US" sz="2400" b="1" dirty="0" smtClean="0"/>
              <a:t>2</a:t>
            </a:r>
          </a:p>
          <a:p>
            <a:pPr algn="ctr"/>
            <a:r>
              <a:rPr lang="th-TH" sz="2400" b="1" dirty="0" smtClean="0"/>
              <a:t>วิสัญญีแพทย์ </a:t>
            </a:r>
            <a:r>
              <a:rPr lang="en-US" sz="2400" b="1" dirty="0" smtClean="0"/>
              <a:t>3</a:t>
            </a:r>
          </a:p>
          <a:p>
            <a:pPr algn="ctr"/>
            <a:r>
              <a:rPr lang="th-TH" sz="2400" b="1" dirty="0" smtClean="0"/>
              <a:t>อา</a:t>
            </a:r>
            <a:r>
              <a:rPr lang="th-TH" sz="2400" b="1" dirty="0" err="1" smtClean="0"/>
              <a:t>ยุร</a:t>
            </a:r>
            <a:r>
              <a:rPr lang="th-TH" sz="2400" b="1" dirty="0" smtClean="0"/>
              <a:t>แพทย์ </a:t>
            </a:r>
            <a:r>
              <a:rPr lang="en-US" sz="2400" b="1" dirty="0" smtClean="0"/>
              <a:t>1</a:t>
            </a:r>
          </a:p>
        </p:txBody>
      </p:sp>
      <p:sp>
        <p:nvSpPr>
          <p:cNvPr id="11" name="วงรี 10"/>
          <p:cNvSpPr/>
          <p:nvPr/>
        </p:nvSpPr>
        <p:spPr>
          <a:xfrm>
            <a:off x="7020272" y="1556792"/>
            <a:ext cx="2016224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ICU </a:t>
            </a:r>
            <a:r>
              <a:rPr lang="en-US" b="1" dirty="0" smtClean="0"/>
              <a:t>2 </a:t>
            </a:r>
            <a:r>
              <a:rPr lang="th-TH" b="1" dirty="0" smtClean="0"/>
              <a:t>เตียง</a:t>
            </a:r>
            <a:endParaRPr lang="en-US" b="1" dirty="0" smtClean="0"/>
          </a:p>
          <a:p>
            <a:pPr algn="ctr"/>
            <a:r>
              <a:rPr lang="th-TH" b="1" dirty="0" smtClean="0"/>
              <a:t>ไม่มี </a:t>
            </a:r>
            <a:r>
              <a:rPr lang="en-US" b="1" dirty="0" smtClean="0"/>
              <a:t>NICU</a:t>
            </a:r>
            <a:endParaRPr lang="en-US" b="1" dirty="0"/>
          </a:p>
        </p:txBody>
      </p:sp>
      <p:sp>
        <p:nvSpPr>
          <p:cNvPr id="3079" name="ลูกศรลง 3078"/>
          <p:cNvSpPr/>
          <p:nvPr/>
        </p:nvSpPr>
        <p:spPr>
          <a:xfrm>
            <a:off x="4269152" y="4775448"/>
            <a:ext cx="45719" cy="2881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" name="ลูกศรซ้าย 3072"/>
          <p:cNvSpPr/>
          <p:nvPr/>
        </p:nvSpPr>
        <p:spPr>
          <a:xfrm>
            <a:off x="2439937" y="3959438"/>
            <a:ext cx="480949" cy="1111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0" name="ลูกศรขวา 3079"/>
          <p:cNvSpPr/>
          <p:nvPr/>
        </p:nvSpPr>
        <p:spPr>
          <a:xfrm>
            <a:off x="5565296" y="3848247"/>
            <a:ext cx="632113" cy="55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ลูกศรขึ้น 3080"/>
          <p:cNvSpPr/>
          <p:nvPr/>
        </p:nvSpPr>
        <p:spPr>
          <a:xfrm>
            <a:off x="4314871" y="2918349"/>
            <a:ext cx="45719" cy="29462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6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rgbClr val="FFFF00"/>
                </a:solidFill>
              </a:rPr>
              <a:t>ระบบการบริการให้คำปรึกษาและรับส่งต่อ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683568" y="1599536"/>
            <a:ext cx="22322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prstClr val="black"/>
                </a:solidFill>
              </a:rPr>
              <a:t>รพ.ชุมชน</a:t>
            </a:r>
            <a:r>
              <a:rPr lang="th-TH" sz="2400" dirty="0" err="1">
                <a:solidFill>
                  <a:prstClr val="black"/>
                </a:solidFill>
              </a:rPr>
              <a:t>มีเค</a:t>
            </a:r>
            <a:r>
              <a:rPr lang="th-TH" sz="2400" dirty="0">
                <a:solidFill>
                  <a:prstClr val="black"/>
                </a:solidFill>
              </a:rPr>
              <a:t>สมีปัญหาหรือต้องการ</a:t>
            </a:r>
            <a:r>
              <a:rPr lang="th-TH" sz="2400" dirty="0" smtClean="0">
                <a:solidFill>
                  <a:prstClr val="black"/>
                </a:solidFill>
              </a:rPr>
              <a:t>ส่ง</a:t>
            </a:r>
            <a:r>
              <a:rPr lang="th-TH" sz="2400" dirty="0">
                <a:solidFill>
                  <a:prstClr val="black"/>
                </a:solidFill>
              </a:rPr>
              <a:t>ต่อ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77202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518" y="1434377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1" y="2721156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0801"/>
            <a:ext cx="2832919" cy="128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50" y="5552801"/>
            <a:ext cx="260453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44" y="3762861"/>
            <a:ext cx="3159844" cy="229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57" y="1551117"/>
            <a:ext cx="2971291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ลูกศรเชื่อมต่อแบบตรง 7"/>
          <p:cNvCxnSpPr>
            <a:stCxn id="4" idx="3"/>
          </p:cNvCxnSpPr>
          <p:nvPr/>
        </p:nvCxnSpPr>
        <p:spPr>
          <a:xfrm>
            <a:off x="2915816" y="205673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39245" y="1758577"/>
            <a:ext cx="27655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solidFill>
                  <a:prstClr val="black"/>
                </a:solidFill>
              </a:rPr>
              <a:t>โทรปรึกษาสูติแพทย์เวรโดยตรง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623" y="2995942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>
                <a:solidFill>
                  <a:prstClr val="black"/>
                </a:solidFill>
              </a:rPr>
              <a:t>เคส</a:t>
            </a:r>
            <a:r>
              <a:rPr lang="th-TH" sz="2400" dirty="0">
                <a:solidFill>
                  <a:prstClr val="black"/>
                </a:solidFill>
              </a:rPr>
              <a:t>ไม่ฉุกเฉิน</a:t>
            </a:r>
            <a:endParaRPr lang="en-US" sz="2400" dirty="0">
              <a:solidFill>
                <a:prstClr val="black"/>
              </a:solidFill>
            </a:endParaRPr>
          </a:p>
        </p:txBody>
      </p:sp>
      <p:cxnSp>
        <p:nvCxnSpPr>
          <p:cNvPr id="13" name="ลูกศรเชื่อมต่อแบบตรง 12"/>
          <p:cNvCxnSpPr>
            <a:stCxn id="2058" idx="3"/>
            <a:endCxn id="2056" idx="1"/>
          </p:cNvCxnSpPr>
          <p:nvPr/>
        </p:nvCxnSpPr>
        <p:spPr>
          <a:xfrm flipV="1">
            <a:off x="3041744" y="3182821"/>
            <a:ext cx="666160" cy="43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02699" y="2721156"/>
            <a:ext cx="1635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คลินิกครรภ์เสี่ยงสูงเวลาราชการไม่ต้องแจ้งสูติแพทย์รับทุกวัน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330" y="3926743"/>
            <a:ext cx="2462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>
                <a:solidFill>
                  <a:prstClr val="black"/>
                </a:solidFill>
              </a:rPr>
              <a:t>เคส</a:t>
            </a:r>
            <a:r>
              <a:rPr lang="th-TH" sz="2400" dirty="0">
                <a:solidFill>
                  <a:prstClr val="black"/>
                </a:solidFill>
              </a:rPr>
              <a:t>ฉุกเฉินโทรแจ้งสูติแพทย์</a:t>
            </a:r>
          </a:p>
          <a:p>
            <a:r>
              <a:rPr lang="th-TH" sz="2400" dirty="0">
                <a:solidFill>
                  <a:prstClr val="black"/>
                </a:solidFill>
              </a:rPr>
              <a:t>และโทรแจ้งห้องคลอด</a:t>
            </a:r>
          </a:p>
          <a:p>
            <a:r>
              <a:rPr lang="th-TH" sz="2400" dirty="0">
                <a:solidFill>
                  <a:prstClr val="black"/>
                </a:solidFill>
              </a:rPr>
              <a:t>และห้องฉุกเฉิน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9946" y="1755329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ส่งห้องคลอดโดยตรง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16375" y="3864173"/>
            <a:ext cx="21627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Fetal distress</a:t>
            </a:r>
          </a:p>
          <a:p>
            <a:r>
              <a:rPr lang="en-US" dirty="0">
                <a:solidFill>
                  <a:prstClr val="black"/>
                </a:solidFill>
              </a:rPr>
              <a:t>CPD</a:t>
            </a:r>
          </a:p>
          <a:p>
            <a:r>
              <a:rPr lang="en-US" dirty="0">
                <a:solidFill>
                  <a:prstClr val="black"/>
                </a:solidFill>
              </a:rPr>
              <a:t>APH</a:t>
            </a:r>
          </a:p>
          <a:p>
            <a:r>
              <a:rPr lang="en-US" dirty="0">
                <a:solidFill>
                  <a:prstClr val="black"/>
                </a:solidFill>
              </a:rPr>
              <a:t>PPH</a:t>
            </a:r>
          </a:p>
          <a:p>
            <a:r>
              <a:rPr lang="en-US" dirty="0">
                <a:solidFill>
                  <a:prstClr val="black"/>
                </a:solidFill>
              </a:rPr>
              <a:t>Prolapsed cord</a:t>
            </a:r>
            <a:endParaRPr lang="th-TH" dirty="0">
              <a:solidFill>
                <a:prstClr val="black"/>
              </a:solidFill>
            </a:endParaRPr>
          </a:p>
          <a:p>
            <a:r>
              <a:rPr lang="th-TH" dirty="0">
                <a:solidFill>
                  <a:prstClr val="black"/>
                </a:solidFill>
              </a:rPr>
              <a:t>ท่าผิดปกติ</a:t>
            </a:r>
          </a:p>
          <a:p>
            <a:r>
              <a:rPr lang="th-TH" dirty="0">
                <a:solidFill>
                  <a:prstClr val="black"/>
                </a:solidFill>
              </a:rPr>
              <a:t>หรืออื่นๆที่ต้องการคลอดเร่งด่วน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3" name="ลูกศรเชื่อมต่อแบบตรง 22"/>
          <p:cNvCxnSpPr/>
          <p:nvPr/>
        </p:nvCxnSpPr>
        <p:spPr>
          <a:xfrm flipV="1">
            <a:off x="2996850" y="4585239"/>
            <a:ext cx="193509" cy="12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92431" y="5873753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ฉุกเฉินอื่นๆประเมินที่ห้องฉุกเฉิน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8" name="ลูกศรเชื่อมต่อแบบตรง 27"/>
          <p:cNvCxnSpPr/>
          <p:nvPr/>
        </p:nvCxnSpPr>
        <p:spPr>
          <a:xfrm>
            <a:off x="1754183" y="5229678"/>
            <a:ext cx="0" cy="351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วงรี 30"/>
          <p:cNvSpPr/>
          <p:nvPr/>
        </p:nvSpPr>
        <p:spPr>
          <a:xfrm>
            <a:off x="6297888" y="3612484"/>
            <a:ext cx="2746237" cy="323438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prstClr val="black"/>
                </a:solidFill>
              </a:rPr>
              <a:t>กรณีต้องการผ่าตัดเร่งด่วนโทรแจ้งห้อง</a:t>
            </a:r>
            <a:r>
              <a:rPr lang="th-TH" dirty="0" smtClean="0">
                <a:solidFill>
                  <a:prstClr val="black"/>
                </a:solidFill>
              </a:rPr>
              <a:t>ผ่าตัดคลังเลือดและกุมารแพทย์เตรียมพร้อม</a:t>
            </a:r>
            <a:r>
              <a:rPr lang="th-TH" dirty="0">
                <a:solidFill>
                  <a:prstClr val="black"/>
                </a:solidFill>
              </a:rPr>
              <a:t>ก่อนเพื่อรอรับการส่งต่อเช่น</a:t>
            </a:r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-Prolapsed cord</a:t>
            </a:r>
            <a:endParaRPr lang="th-TH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-Severe fetal distress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PPH</a:t>
            </a:r>
            <a:r>
              <a:rPr lang="th-TH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with retained placenta</a:t>
            </a:r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-Ruptured ectopic</a:t>
            </a:r>
          </a:p>
        </p:txBody>
      </p:sp>
      <p:sp>
        <p:nvSpPr>
          <p:cNvPr id="2067" name="วงรี 2066"/>
          <p:cNvSpPr/>
          <p:nvPr/>
        </p:nvSpPr>
        <p:spPr>
          <a:xfrm>
            <a:off x="4363370" y="6039341"/>
            <a:ext cx="1815775" cy="72973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Fast tract</a:t>
            </a:r>
          </a:p>
        </p:txBody>
      </p:sp>
      <p:sp>
        <p:nvSpPr>
          <p:cNvPr id="2070" name="ลูกศรขวา 2069"/>
          <p:cNvSpPr/>
          <p:nvPr/>
        </p:nvSpPr>
        <p:spPr>
          <a:xfrm>
            <a:off x="3134685" y="6243085"/>
            <a:ext cx="1228686" cy="180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76" name="ตัวเชื่อมต่อตรง 2075"/>
          <p:cNvCxnSpPr/>
          <p:nvPr/>
        </p:nvCxnSpPr>
        <p:spPr>
          <a:xfrm flipV="1">
            <a:off x="6036767" y="6058419"/>
            <a:ext cx="479449" cy="184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0" name="ลูกศรเชื่อมต่อแบบตรง 2079"/>
          <p:cNvCxnSpPr/>
          <p:nvPr/>
        </p:nvCxnSpPr>
        <p:spPr>
          <a:xfrm flipV="1">
            <a:off x="6179145" y="2404627"/>
            <a:ext cx="1040801" cy="14595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2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74" y="2599164"/>
            <a:ext cx="18415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86" name="ลูกศรลง 2085"/>
          <p:cNvSpPr/>
          <p:nvPr/>
        </p:nvSpPr>
        <p:spPr>
          <a:xfrm>
            <a:off x="7892124" y="2404627"/>
            <a:ext cx="82351" cy="1577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88" name="ตัวเชื่อมต่อตรง 2087"/>
          <p:cNvCxnSpPr>
            <a:stCxn id="2082" idx="2"/>
          </p:cNvCxnSpPr>
          <p:nvPr/>
        </p:nvCxnSpPr>
        <p:spPr>
          <a:xfrm>
            <a:off x="7892124" y="3348464"/>
            <a:ext cx="0" cy="296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604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rgbClr val="FFFF00"/>
                </a:solidFill>
              </a:rPr>
              <a:t>ระบบการส่งต่อรพ.ศูนย์</a:t>
            </a:r>
            <a:r>
              <a:rPr lang="th-TH" dirty="0" err="1" smtClean="0">
                <a:solidFill>
                  <a:srgbClr val="FFFF00"/>
                </a:solidFill>
              </a:rPr>
              <a:t>สปส</a:t>
            </a:r>
            <a:r>
              <a:rPr lang="th-TH" dirty="0" smtClean="0">
                <a:solidFill>
                  <a:srgbClr val="FFFF00"/>
                </a:solidFill>
              </a:rPr>
              <a:t>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736474" y="1558923"/>
            <a:ext cx="22322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กรณี</a:t>
            </a:r>
            <a:r>
              <a:rPr lang="th-TH" sz="2400" dirty="0" err="1" smtClean="0"/>
              <a:t>มีเค</a:t>
            </a:r>
            <a:r>
              <a:rPr lang="th-TH" sz="2400" dirty="0" smtClean="0"/>
              <a:t>สมีปัญหาต้องการคำปรึกษา</a:t>
            </a:r>
            <a:endParaRPr lang="en-US" sz="24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206" y="2828877"/>
            <a:ext cx="3024336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000" y="3975860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10573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63" y="4415668"/>
            <a:ext cx="2832919" cy="128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935" y="5227078"/>
            <a:ext cx="1886439" cy="123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57" y="1437625"/>
            <a:ext cx="5131531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ลูกศรเชื่อมต่อแบบตรง 7"/>
          <p:cNvCxnSpPr>
            <a:stCxn id="4" idx="3"/>
          </p:cNvCxnSpPr>
          <p:nvPr/>
        </p:nvCxnSpPr>
        <p:spPr>
          <a:xfrm>
            <a:off x="2968722" y="2016123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39245" y="1758577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/>
              <a:t>โทรปรึกษาสูติแพทย์เวรหรืออาจารย์ที่เชี่ยวชาญเฉพาะด้าน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3623" y="2995942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 smtClean="0"/>
              <a:t>เคส</a:t>
            </a:r>
            <a:r>
              <a:rPr lang="th-TH" sz="2400" dirty="0" smtClean="0"/>
              <a:t>ไม่ฉุกเฉิน</a:t>
            </a:r>
            <a:endParaRPr lang="en-US" sz="2400" dirty="0"/>
          </a:p>
        </p:txBody>
      </p:sp>
      <p:cxnSp>
        <p:nvCxnSpPr>
          <p:cNvPr id="13" name="ลูกศรเชื่อมต่อแบบตรง 12"/>
          <p:cNvCxnSpPr>
            <a:stCxn id="2058" idx="3"/>
            <a:endCxn id="2056" idx="1"/>
          </p:cNvCxnSpPr>
          <p:nvPr/>
        </p:nvCxnSpPr>
        <p:spPr>
          <a:xfrm>
            <a:off x="3084439" y="3316192"/>
            <a:ext cx="1751767" cy="18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848" y="2926692"/>
            <a:ext cx="1871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คลินิกครรภ์เสี่ยงสูงเวลาราชการทุกวัน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86293" y="4473530"/>
            <a:ext cx="20168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 smtClean="0"/>
              <a:t>เคส</a:t>
            </a:r>
            <a:r>
              <a:rPr lang="th-TH" sz="2400" dirty="0" smtClean="0"/>
              <a:t>ฉุกเฉิน</a:t>
            </a:r>
          </a:p>
          <a:p>
            <a:r>
              <a:rPr lang="th-TH" sz="2400" dirty="0" smtClean="0"/>
              <a:t>และโทรแจ้งห้องคลอด</a:t>
            </a:r>
          </a:p>
          <a:p>
            <a:r>
              <a:rPr lang="th-TH" sz="2400" dirty="0" smtClean="0"/>
              <a:t>และศูนย์ประสานงาน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970888" y="4210261"/>
            <a:ext cx="1903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ส่งห้องคลอดโดยตรง</a:t>
            </a:r>
            <a:endParaRPr lang="en-US" sz="2400" dirty="0"/>
          </a:p>
        </p:txBody>
      </p:sp>
      <p:cxnSp>
        <p:nvCxnSpPr>
          <p:cNvPr id="23" name="ลูกศรเชื่อมต่อแบบตรง 22"/>
          <p:cNvCxnSpPr/>
          <p:nvPr/>
        </p:nvCxnSpPr>
        <p:spPr>
          <a:xfrm flipV="1">
            <a:off x="3591282" y="4538039"/>
            <a:ext cx="1022661" cy="133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62952" y="5490529"/>
            <a:ext cx="110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ห้องฉุกเฉิน</a:t>
            </a:r>
            <a:endParaRPr lang="en-US" sz="2400" dirty="0"/>
          </a:p>
        </p:txBody>
      </p:sp>
      <p:cxnSp>
        <p:nvCxnSpPr>
          <p:cNvPr id="28" name="ลูกศรเชื่อมต่อแบบตรง 27"/>
          <p:cNvCxnSpPr/>
          <p:nvPr/>
        </p:nvCxnSpPr>
        <p:spPr>
          <a:xfrm>
            <a:off x="3499821" y="5346708"/>
            <a:ext cx="921002" cy="351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233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  <a:t/>
            </a:r>
            <a:b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</a:br>
            <a:r>
              <a:rPr lang="th-TH" sz="3200" b="1" dirty="0" smtClean="0">
                <a:solidFill>
                  <a:srgbClr val="FFFF00"/>
                </a:solidFill>
                <a:ea typeface="Calibri"/>
                <a:cs typeface="TH SarabunPSK"/>
              </a:rPr>
              <a:t>ข้อจำกัด</a:t>
            </a:r>
            <a:r>
              <a:rPr lang="th-TH" sz="3200" b="1" dirty="0">
                <a:solidFill>
                  <a:srgbClr val="FFFF00"/>
                </a:solidFill>
                <a:ea typeface="Calibri"/>
                <a:cs typeface="TH SarabunPSK"/>
              </a:rPr>
              <a:t>ในการับ </a:t>
            </a:r>
            <a:r>
              <a:rPr lang="en-US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Refer </a:t>
            </a:r>
            <a:r>
              <a:rPr lang="th-TH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( ไม่สามารถ</a:t>
            </a:r>
            <a:r>
              <a:rPr lang="th-TH" sz="3200" b="1" dirty="0" smtClean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รับส่งต่อได้ </a:t>
            </a:r>
            <a:r>
              <a:rPr lang="th-TH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)</a:t>
            </a:r>
            <a: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  <a:t/>
            </a:r>
            <a:b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dirty="0" smtClean="0">
                <a:ea typeface="Calibri"/>
                <a:cs typeface="TH SarabunPSK"/>
              </a:rPr>
              <a:t> </a:t>
            </a:r>
            <a:r>
              <a:rPr lang="th-TH" b="1" dirty="0" smtClean="0">
                <a:ea typeface="Calibri"/>
              </a:rPr>
              <a:t>กรณี</a:t>
            </a:r>
            <a:r>
              <a:rPr lang="th-TH" b="1" dirty="0">
                <a:ea typeface="Calibri"/>
              </a:rPr>
              <a:t>เจ็บครรภ์คลอดก่อนกำหนด อายุครรภ์น้อยกว่า 35 สัปดาห์ </a:t>
            </a:r>
            <a:endParaRPr lang="en-US" b="1" dirty="0">
              <a:ea typeface="Calibri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b="1" dirty="0" smtClean="0">
                <a:ea typeface="Calibri"/>
              </a:rPr>
              <a:t> </a:t>
            </a:r>
            <a:r>
              <a:rPr lang="th-TH" b="1" dirty="0" smtClean="0">
                <a:ea typeface="Calibri"/>
              </a:rPr>
              <a:t>ภาวะ</a:t>
            </a:r>
            <a:r>
              <a:rPr lang="th-TH" b="1" dirty="0">
                <a:ea typeface="Calibri"/>
              </a:rPr>
              <a:t>ตกเลือดรุนแรง</a:t>
            </a:r>
            <a:endParaRPr lang="en-US" b="1" dirty="0">
              <a:ea typeface="Calibri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b="1" dirty="0" smtClean="0">
                <a:ea typeface="Calibri"/>
              </a:rPr>
              <a:t>3. </a:t>
            </a:r>
            <a:r>
              <a:rPr lang="th-TH" b="1" dirty="0" smtClean="0">
                <a:ea typeface="Calibri"/>
              </a:rPr>
              <a:t>ภาวะแทรกซ้อน</a:t>
            </a:r>
            <a:r>
              <a:rPr lang="th-TH" b="1" dirty="0">
                <a:ea typeface="Calibri"/>
              </a:rPr>
              <a:t>ทางด้านอายุรก</a:t>
            </a:r>
            <a:r>
              <a:rPr lang="th-TH" b="1" dirty="0" err="1">
                <a:ea typeface="Calibri"/>
              </a:rPr>
              <a:t>รรม</a:t>
            </a:r>
            <a:r>
              <a:rPr lang="th-TH" b="1" dirty="0">
                <a:ea typeface="Calibri"/>
              </a:rPr>
              <a:t> เช่น โรคหัวใจ , โรค</a:t>
            </a:r>
            <a:r>
              <a:rPr lang="th-TH" b="1" dirty="0" smtClean="0">
                <a:ea typeface="Calibri"/>
              </a:rPr>
              <a:t>เลือด,  </a:t>
            </a:r>
            <a:r>
              <a:rPr lang="en-US" b="1" dirty="0" smtClean="0">
                <a:solidFill>
                  <a:prstClr val="black"/>
                </a:solidFill>
              </a:rPr>
              <a:t>thyroid crisis</a:t>
            </a:r>
            <a:r>
              <a:rPr lang="th-TH" b="1" dirty="0" smtClean="0">
                <a:solidFill>
                  <a:prstClr val="black"/>
                </a:solidFill>
              </a:rPr>
              <a:t> เป็นต้น</a:t>
            </a:r>
            <a:endParaRPr lang="en-US" b="1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th-TH" b="1" dirty="0" smtClean="0">
                <a:ea typeface="Calibri"/>
              </a:rPr>
              <a:t>จึง</a:t>
            </a:r>
            <a:r>
              <a:rPr lang="th-TH" b="1" dirty="0">
                <a:ea typeface="Calibri"/>
              </a:rPr>
              <a:t>เป็นเหตุผลให้แพทย์ที่ส่ง </a:t>
            </a:r>
            <a:r>
              <a:rPr lang="en-US" b="1" dirty="0">
                <a:latin typeface="TH SarabunPSK"/>
                <a:ea typeface="Calibri"/>
              </a:rPr>
              <a:t>Case </a:t>
            </a:r>
            <a:r>
              <a:rPr lang="th-TH" b="1" dirty="0">
                <a:latin typeface="TH SarabunPSK"/>
                <a:ea typeface="Calibri"/>
              </a:rPr>
              <a:t>มารับบริการรักษาต่อประสาน</a:t>
            </a:r>
            <a:r>
              <a:rPr lang="th-TH" b="1" dirty="0" smtClean="0">
                <a:latin typeface="TH SarabunPSK"/>
                <a:ea typeface="Calibri"/>
              </a:rPr>
              <a:t>ข้อมูลกับสูติแพทย์ก่อน</a:t>
            </a:r>
            <a:endParaRPr lang="en-US" b="1" dirty="0">
              <a:ea typeface="Calibri"/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89726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50000"/>
            </a:schemeClr>
          </a:solidFill>
        </p:spPr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เคส</a:t>
            </a:r>
            <a:r>
              <a:rPr lang="th-TH" dirty="0" smtClean="0">
                <a:solidFill>
                  <a:schemeClr val="bg1"/>
                </a:solidFill>
              </a:rPr>
              <a:t>ที่รับส่งต่อฉุกเฉินทางสูติกรรม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CPD</a:t>
            </a:r>
          </a:p>
          <a:p>
            <a:r>
              <a:rPr lang="en-US" dirty="0" smtClean="0"/>
              <a:t>Fetal distress</a:t>
            </a:r>
          </a:p>
          <a:p>
            <a:r>
              <a:rPr lang="en-US" dirty="0" smtClean="0"/>
              <a:t>Preterm labor GA &gt; 35 weeks</a:t>
            </a:r>
          </a:p>
          <a:p>
            <a:r>
              <a:rPr lang="en-US" dirty="0" smtClean="0"/>
              <a:t>Abnormal presentation with labor pain</a:t>
            </a:r>
          </a:p>
          <a:p>
            <a:r>
              <a:rPr lang="en-US" dirty="0" smtClean="0"/>
              <a:t>Previous c/s with labor pain</a:t>
            </a:r>
          </a:p>
          <a:p>
            <a:r>
              <a:rPr lang="en-US" dirty="0" smtClean="0"/>
              <a:t>Retained placenta </a:t>
            </a:r>
            <a:endParaRPr lang="th-TH" dirty="0" smtClean="0"/>
          </a:p>
          <a:p>
            <a:r>
              <a:rPr lang="en-US" dirty="0" smtClean="0"/>
              <a:t>PPH </a:t>
            </a:r>
            <a:endParaRPr lang="en-US" dirty="0" smtClean="0"/>
          </a:p>
          <a:p>
            <a:r>
              <a:rPr lang="en-US" dirty="0" smtClean="0"/>
              <a:t>Prolapsed cord</a:t>
            </a:r>
          </a:p>
          <a:p>
            <a:r>
              <a:rPr lang="th-TH" b="1" dirty="0" smtClean="0"/>
              <a:t>ภาวะแทรกซ้อนหรือปัญหาจากการทำหมัน(หลังคลอด)</a:t>
            </a:r>
            <a:endParaRPr lang="en-US" b="1" dirty="0" smtClean="0"/>
          </a:p>
          <a:p>
            <a:r>
              <a:rPr lang="th-TH" b="1" dirty="0" smtClean="0"/>
              <a:t>ฯลฯ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42625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2377</Words>
  <Application>Microsoft Office PowerPoint</Application>
  <PresentationFormat>นำเสนอทางหน้าจอ (4:3)</PresentationFormat>
  <Paragraphs>242</Paragraphs>
  <Slides>36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7</vt:i4>
      </vt:variant>
      <vt:variant>
        <vt:lpstr>ชื่อเรื่องภาพนิ่ง</vt:lpstr>
      </vt:variant>
      <vt:variant>
        <vt:i4>36</vt:i4>
      </vt:variant>
    </vt:vector>
  </HeadingPairs>
  <TitlesOfParts>
    <vt:vector size="43" baseType="lpstr">
      <vt:lpstr>ชุดรูปแบบของ Office</vt:lpstr>
      <vt:lpstr>1_ชุดรูปแบบของ Office</vt:lpstr>
      <vt:lpstr>2_ชุดรูปแบบของ Office</vt:lpstr>
      <vt:lpstr>3_ชุดรูปแบบของ Office</vt:lpstr>
      <vt:lpstr>4_ชุดรูปแบบของ Office</vt:lpstr>
      <vt:lpstr>6_ชุดรูปแบบของ Office</vt:lpstr>
      <vt:lpstr>7_ชุดรูปแบบของ Office</vt:lpstr>
      <vt:lpstr>ระบบการส่งต่อและการบริหารความเสี่ยงด้านอนามัยแม่และเด็ก</vt:lpstr>
      <vt:lpstr>เครือข่ายMCH จังหวัดอุบลราชธานี</vt:lpstr>
      <vt:lpstr>งานนำเสนอ PowerPoint</vt:lpstr>
      <vt:lpstr>งานนำเสนอ PowerPoint</vt:lpstr>
      <vt:lpstr>ศักยภาพ CUP เดชอุดม</vt:lpstr>
      <vt:lpstr>ระบบการบริการให้คำปรึกษาและรับส่งต่อ</vt:lpstr>
      <vt:lpstr>ระบบการส่งต่อรพ.ศูนย์สปส.</vt:lpstr>
      <vt:lpstr> ข้อจำกัดในการับ Refer ( ไม่สามารถรับส่งต่อได้ ) </vt:lpstr>
      <vt:lpstr>เคสที่รับส่งต่อฉุกเฉินทางสูติกรรม</vt:lpstr>
      <vt:lpstr>ข้อตกลงในการส่งต่อผู้ป่วยฉุกเฉิน</vt:lpstr>
      <vt:lpstr>ข้อตกลงในการส่งต่อผู้ป่วยฉุกเฉิน</vt:lpstr>
      <vt:lpstr>ปัญหาที่พบจากการส่งต่อ</vt:lpstr>
      <vt:lpstr> เคสที่ต้องส่งต่อรพ.ศูนย์สปส. </vt:lpstr>
      <vt:lpstr>ประเด็นความเสี่ยง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สรุป Conference Cast Birth Asphyxia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จุดแข็งของงาน MCH จังหวัดอุบลราชธานี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User</cp:lastModifiedBy>
  <cp:revision>39</cp:revision>
  <dcterms:created xsi:type="dcterms:W3CDTF">2015-05-16T12:40:23Z</dcterms:created>
  <dcterms:modified xsi:type="dcterms:W3CDTF">2015-05-17T15:17:45Z</dcterms:modified>
</cp:coreProperties>
</file>