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6" r:id="rId1"/>
  </p:sldMasterIdLst>
  <p:sldIdLst>
    <p:sldId id="256" r:id="rId2"/>
    <p:sldId id="259" r:id="rId3"/>
    <p:sldId id="260" r:id="rId4"/>
    <p:sldId id="257" r:id="rId5"/>
    <p:sldId id="271" r:id="rId6"/>
    <p:sldId id="272" r:id="rId7"/>
    <p:sldId id="273" r:id="rId8"/>
    <p:sldId id="265" r:id="rId9"/>
    <p:sldId id="276" r:id="rId10"/>
    <p:sldId id="277" r:id="rId11"/>
    <p:sldId id="261" r:id="rId12"/>
    <p:sldId id="268" r:id="rId13"/>
    <p:sldId id="269" r:id="rId14"/>
    <p:sldId id="270" r:id="rId15"/>
    <p:sldId id="266" r:id="rId16"/>
    <p:sldId id="267" r:id="rId17"/>
    <p:sldId id="275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2400" b="1" dirty="0">
                <a:latin typeface="Angsana New" panose="02020603050405020304" pitchFamily="18" charset="-34"/>
              </a:rPr>
              <a:t>Refer Case 2557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Refer Case 2557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Sheet1!$A$3:$A$8</c:f>
              <c:strCache>
                <c:ptCount val="6"/>
                <c:pt idx="0">
                  <c:v>CPD</c:v>
                </c:pt>
                <c:pt idx="1">
                  <c:v>Preterm Labor</c:v>
                </c:pt>
                <c:pt idx="2">
                  <c:v>PROM</c:v>
                </c:pt>
                <c:pt idx="3">
                  <c:v>BBA</c:v>
                </c:pt>
                <c:pt idx="4">
                  <c:v>Severe Pre-eclamsia</c:v>
                </c:pt>
                <c:pt idx="5">
                  <c:v>Other</c:v>
                </c:pt>
              </c:strCache>
            </c:strRef>
          </c:cat>
          <c:val>
            <c:numRef>
              <c:f>Sheet1!$B$3:$B$8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478324160"/>
        <c:axId val="478324704"/>
      </c:barChart>
      <c:catAx>
        <c:axId val="478324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8324704"/>
        <c:crosses val="autoZero"/>
        <c:auto val="1"/>
        <c:lblAlgn val="ctr"/>
        <c:lblOffset val="100"/>
        <c:noMultiLvlLbl val="0"/>
      </c:catAx>
      <c:valAx>
        <c:axId val="478324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8324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72623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77485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36015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57883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51604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66088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35652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16452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28810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88084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90249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 smtClean="0"/>
              <a:t>ระดับที่สอง</a:t>
            </a:r>
          </a:p>
          <a:p>
            <a:pPr lvl="2"/>
            <a:r>
              <a:rPr lang="th-TH" dirty="0" smtClean="0"/>
              <a:t>ระดับที่สาม</a:t>
            </a:r>
          </a:p>
          <a:p>
            <a:pPr lvl="3"/>
            <a:r>
              <a:rPr lang="th-TH" dirty="0" smtClean="0"/>
              <a:t>ระดับที่สี่</a:t>
            </a:r>
          </a:p>
          <a:p>
            <a:pPr lvl="4"/>
            <a:r>
              <a:rPr lang="th-TH" dirty="0" smtClean="0"/>
              <a:t>ระดับที่ห้า</a:t>
            </a:r>
            <a:endParaRPr lang="en-US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ordia New" panose="020B0304020202020204" pitchFamily="34" charset="-34"/>
              </a:defRPr>
            </a:lvl1pPr>
          </a:lstStyle>
          <a:p>
            <a:fld id="{4509A250-FF31-4206-8172-F9D3106AACB1}" type="datetimeFigureOut">
              <a:rPr lang="en-US" smtClean="0"/>
              <a:pPr/>
              <a:t>17-May-15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ordia New" panose="020B0304020202020204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ordia New" panose="020B0304020202020204" pitchFamily="34" charset="-34"/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69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ordia New" panose="020B0304020202020204" pitchFamily="34" charset="-34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ordia New" panose="020B0304020202020204" pitchFamily="34" charset="-34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ordia New" panose="020B0304020202020204" pitchFamily="34" charset="-34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ordia New" panose="020B0304020202020204" pitchFamily="34" charset="-34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ordia New" panose="020B0304020202020204" pitchFamily="34" charset="-34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ordia New" panose="020B0304020202020204" pitchFamily="34" charset="-34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8300" y="1198984"/>
            <a:ext cx="8915399" cy="2262781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สถานการณ์ความเสี่ยงทางสูติกรรม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/>
            </a:r>
            <a:b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</a:b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รพช.หัวตะพาน จ.อำนาจเจริญ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ngsana New" panose="02020603050405020304" pitchFamily="18" charset="-34"/>
              </a:rPr>
              <a:t>นพ.ถิรพุทธิ  เฉลิมเกียรติสกุล </a:t>
            </a:r>
          </a:p>
          <a:p>
            <a:r>
              <a:rPr lang="th-TH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ngsana New" panose="02020603050405020304" pitchFamily="18" charset="-34"/>
              </a:rPr>
              <a:t>พ.บ. ส.ม.</a:t>
            </a:r>
            <a:r>
              <a:rPr lang="th-TH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ngsana New" panose="02020603050405020304" pitchFamily="18" charset="-34"/>
              </a:rPr>
              <a:t>(บริหารสาธารณสุข)  อว.เวชศาสตร์ป้องกัน(สุขภาพจิตชุมชน)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กรณีศึกษามารดาเสียชีวิต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72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กรณีศึกษา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มารดาตาย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1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cs typeface="Angsana New" panose="02020603050405020304" pitchFamily="18" charset="-34"/>
              </a:rPr>
              <a:t>หญิงไทย 35 ปี </a:t>
            </a:r>
            <a:r>
              <a:rPr lang="en-US" dirty="0" smtClean="0"/>
              <a:t>G</a:t>
            </a:r>
            <a:r>
              <a:rPr lang="en-US" baseline="-25000" dirty="0" smtClean="0"/>
              <a:t>1</a:t>
            </a:r>
            <a:r>
              <a:rPr lang="en-US" dirty="0" smtClean="0"/>
              <a:t>P</a:t>
            </a:r>
            <a:r>
              <a:rPr lang="en-US" baseline="-25000" dirty="0" smtClean="0"/>
              <a:t>0</a:t>
            </a:r>
            <a:r>
              <a:rPr lang="en-US" dirty="0" smtClean="0"/>
              <a:t>A</a:t>
            </a:r>
            <a:r>
              <a:rPr lang="en-US" baseline="-25000" dirty="0" smtClean="0"/>
              <a:t>0</a:t>
            </a:r>
          </a:p>
          <a:p>
            <a:r>
              <a:rPr lang="en-US" dirty="0" smtClean="0"/>
              <a:t>ANC </a:t>
            </a:r>
            <a:r>
              <a:rPr lang="th-TH" dirty="0" smtClean="0">
                <a:cs typeface="Angsana New" panose="02020603050405020304" pitchFamily="18" charset="-34"/>
              </a:rPr>
              <a:t>ครั้งแรก 24</a:t>
            </a:r>
            <a:r>
              <a:rPr lang="th-TH" baseline="30000" dirty="0" smtClean="0">
                <a:cs typeface="Angsana New" panose="02020603050405020304" pitchFamily="18" charset="-34"/>
              </a:rPr>
              <a:t>+3</a:t>
            </a:r>
            <a:r>
              <a:rPr lang="th-TH" dirty="0" smtClean="0">
                <a:cs typeface="Angsana New" panose="02020603050405020304" pitchFamily="18" charset="-34"/>
              </a:rPr>
              <a:t> </a:t>
            </a:r>
            <a:r>
              <a:rPr lang="en-US" dirty="0" err="1" smtClean="0"/>
              <a:t>Wk</a:t>
            </a:r>
            <a:r>
              <a:rPr lang="en-US" dirty="0" smtClean="0"/>
              <a:t> by U/S</a:t>
            </a:r>
          </a:p>
          <a:p>
            <a:r>
              <a:rPr lang="en-US" dirty="0" smtClean="0"/>
              <a:t>ANC </a:t>
            </a:r>
            <a:r>
              <a:rPr lang="th-TH" dirty="0" smtClean="0">
                <a:cs typeface="Angsana New" panose="02020603050405020304" pitchFamily="18" charset="-34"/>
              </a:rPr>
              <a:t>ตามนัดครบถ้วน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อายุครรภ์ 32 </a:t>
            </a:r>
            <a:r>
              <a:rPr lang="en-US" dirty="0" err="1" smtClean="0"/>
              <a:t>Wk</a:t>
            </a:r>
            <a:r>
              <a:rPr lang="en-US" dirty="0" smtClean="0"/>
              <a:t> </a:t>
            </a:r>
            <a:r>
              <a:rPr lang="th-TH" dirty="0" smtClean="0">
                <a:cs typeface="Angsana New" panose="02020603050405020304" pitchFamily="18" charset="-34"/>
              </a:rPr>
              <a:t>มีอาการจุกแน่นท้อง จึงมารพ.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3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กรณีศึกษามารดาตาย 1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cs typeface="Angsana New" panose="02020603050405020304" pitchFamily="18" charset="-34"/>
              </a:rPr>
              <a:t>15.10 น. แรกรับ 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BP 220/140 mmHg 	PR 90/min  	RR 20/min 	 T 36.5 c  	FHS 158/min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dirty="0" smtClean="0">
                <a:cs typeface="Angsana New" panose="02020603050405020304" pitchFamily="18" charset="-34"/>
              </a:rPr>
              <a:t>รายงานแพทย์ แพทย์สั่ง </a:t>
            </a:r>
            <a:r>
              <a:rPr lang="en-US" dirty="0" smtClean="0"/>
              <a:t>CBC  LFT  Urine protein + monitor NST</a:t>
            </a:r>
          </a:p>
          <a:p>
            <a:r>
              <a:rPr lang="en-US" dirty="0" smtClean="0"/>
              <a:t>15.30 </a:t>
            </a:r>
            <a:r>
              <a:rPr lang="th-TH" dirty="0" smtClean="0">
                <a:cs typeface="Angsana New" panose="02020603050405020304" pitchFamily="18" charset="-34"/>
              </a:rPr>
              <a:t>น. </a:t>
            </a:r>
            <a:r>
              <a:rPr lang="en-US" dirty="0" smtClean="0"/>
              <a:t>BP 230/130 </a:t>
            </a:r>
            <a:r>
              <a:rPr lang="th-TH" dirty="0" smtClean="0">
                <a:cs typeface="Angsana New" panose="02020603050405020304" pitchFamily="18" charset="-34"/>
              </a:rPr>
              <a:t>แพทย์เวรมาดูเคส และ </a:t>
            </a:r>
            <a:r>
              <a:rPr lang="en-US" dirty="0" smtClean="0"/>
              <a:t>Consult </a:t>
            </a:r>
            <a:r>
              <a:rPr lang="th-TH" dirty="0" smtClean="0">
                <a:cs typeface="Angsana New" panose="02020603050405020304" pitchFamily="18" charset="-34"/>
              </a:rPr>
              <a:t>สูติแพทย์ รพท.</a:t>
            </a:r>
            <a:r>
              <a:rPr lang="en-US" dirty="0" smtClean="0"/>
              <a:t> </a:t>
            </a:r>
            <a:endParaRPr lang="th-TH" dirty="0" smtClean="0">
              <a:cs typeface="Angsana New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dirty="0" smtClean="0">
                <a:cs typeface="Angsana New" panose="02020603050405020304" pitchFamily="18" charset="-34"/>
              </a:rPr>
              <a:t>ผล </a:t>
            </a:r>
            <a:r>
              <a:rPr lang="en-US" dirty="0" smtClean="0"/>
              <a:t>Urine protein 3+</a:t>
            </a:r>
          </a:p>
          <a:p>
            <a:r>
              <a:rPr lang="en-US" dirty="0" smtClean="0"/>
              <a:t>15.40 </a:t>
            </a:r>
            <a:r>
              <a:rPr lang="th-TH" dirty="0" smtClean="0">
                <a:cs typeface="Angsana New" panose="02020603050405020304" pitchFamily="18" charset="-34"/>
              </a:rPr>
              <a:t>น. สูติแพทย์สั่ง </a:t>
            </a:r>
            <a:r>
              <a:rPr lang="en-US" dirty="0" smtClean="0"/>
              <a:t>50% MgSo4 5 gm drip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 smtClean="0"/>
              <a:t>Nicardipine</a:t>
            </a:r>
            <a:r>
              <a:rPr lang="en-US" dirty="0" smtClean="0"/>
              <a:t> 1 amp vein stat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 smtClean="0"/>
              <a:t>Dexamethazone</a:t>
            </a:r>
            <a:r>
              <a:rPr lang="en-US" dirty="0" smtClean="0"/>
              <a:t> 12 mg vein stat</a:t>
            </a:r>
            <a:r>
              <a:rPr lang="th-TH" dirty="0" smtClean="0">
                <a:cs typeface="Angsana New" panose="02020603050405020304" pitchFamily="18" charset="-34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75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กรณีศึกษามารดาตาย 1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16.00 </a:t>
            </a:r>
            <a:r>
              <a:rPr lang="th-TH" dirty="0" smtClean="0">
                <a:cs typeface="Angsana New" panose="02020603050405020304" pitchFamily="18" charset="-34"/>
              </a:rPr>
              <a:t>น. เตรียม </a:t>
            </a:r>
            <a:r>
              <a:rPr lang="en-US" dirty="0" smtClean="0"/>
              <a:t>refer </a:t>
            </a:r>
            <a:r>
              <a:rPr lang="th-TH" dirty="0" smtClean="0">
                <a:cs typeface="Angsana New" panose="02020603050405020304" pitchFamily="18" charset="-34"/>
              </a:rPr>
              <a:t>รพท.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16.30 น. ทางรพท.แจ้งว่าทางรพท.ไม่มี </a:t>
            </a:r>
            <a:r>
              <a:rPr lang="en-US" dirty="0" smtClean="0"/>
              <a:t>incubator </a:t>
            </a:r>
            <a:r>
              <a:rPr lang="th-TH" dirty="0" smtClean="0">
                <a:cs typeface="Angsana New" panose="02020603050405020304" pitchFamily="18" charset="-34"/>
              </a:rPr>
              <a:t> เหลือ ให้ส่งต่อ รพศ.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17.00 น. ส่งตัวไปรักษาที่รพศ. ขณะ </a:t>
            </a:r>
            <a:r>
              <a:rPr lang="en-US" dirty="0" smtClean="0"/>
              <a:t>refer </a:t>
            </a:r>
            <a:r>
              <a:rPr lang="th-TH" dirty="0" smtClean="0">
                <a:cs typeface="Angsana New" panose="02020603050405020304" pitchFamily="18" charset="-34"/>
              </a:rPr>
              <a:t>ผู้ป่วย </a:t>
            </a:r>
            <a:r>
              <a:rPr lang="en-US" dirty="0" smtClean="0"/>
              <a:t>BP 170/100  FHS 148-150/min</a:t>
            </a:r>
          </a:p>
          <a:p>
            <a:endParaRPr lang="en-US" dirty="0"/>
          </a:p>
          <a:p>
            <a:r>
              <a:rPr lang="th-TH" dirty="0" smtClean="0">
                <a:cs typeface="Angsana New" panose="02020603050405020304" pitchFamily="18" charset="-34"/>
              </a:rPr>
              <a:t>21.00 น. ผู้ป่วยได้ทำ </a:t>
            </a:r>
            <a:r>
              <a:rPr lang="en-US" dirty="0" smtClean="0"/>
              <a:t>C/S </a:t>
            </a:r>
            <a:r>
              <a:rPr lang="th-TH" dirty="0" smtClean="0">
                <a:cs typeface="Angsana New" panose="02020603050405020304" pitchFamily="18" charset="-34"/>
              </a:rPr>
              <a:t>ทารกเพศชาย 1</a:t>
            </a:r>
            <a:r>
              <a:rPr lang="en-US" dirty="0" smtClean="0"/>
              <a:t>,300 </a:t>
            </a:r>
            <a:r>
              <a:rPr lang="th-TH" dirty="0" smtClean="0">
                <a:cs typeface="Angsana New" panose="02020603050405020304" pitchFamily="18" charset="-34"/>
              </a:rPr>
              <a:t>กรัม</a:t>
            </a:r>
          </a:p>
          <a:p>
            <a:r>
              <a:rPr lang="th-TH" sz="3600" dirty="0" smtClean="0">
                <a:cs typeface="Angsana New" panose="02020603050405020304" pitchFamily="18" charset="-34"/>
              </a:rPr>
              <a:t>22.00 น. มารดาอาการทรุดลง มีภาวะ</a:t>
            </a:r>
            <a:r>
              <a:rPr lang="en-US" sz="3600" dirty="0" smtClean="0"/>
              <a:t> HEELP </a:t>
            </a:r>
            <a:r>
              <a:rPr lang="th-TH" sz="3600" dirty="0" smtClean="0">
                <a:cs typeface="Angsana New" panose="02020603050405020304" pitchFamily="18" charset="-34"/>
              </a:rPr>
              <a:t>และเสียชีวิต 11.00 น. ในวันรุ่งขึ้น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38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สิ่งที่เราได้เรียนรู้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Case </a:t>
            </a:r>
            <a:r>
              <a:rPr lang="th-TH" sz="3600" dirty="0" smtClean="0">
                <a:cs typeface="Angsana New" panose="02020603050405020304" pitchFamily="18" charset="-34"/>
              </a:rPr>
              <a:t>ม.41 ของจังหวัดอุบลราชธานี</a:t>
            </a:r>
          </a:p>
          <a:p>
            <a:r>
              <a:rPr lang="th-TH" sz="3600" dirty="0" smtClean="0">
                <a:cs typeface="Angsana New" panose="02020603050405020304" pitchFamily="18" charset="-34"/>
              </a:rPr>
              <a:t>ความล่าช้าในการส่งต่อผู้ป่วยเคสหนักจะสร้างปัญหาความไม่เข้าใจกันระหว่างผู้ป่วยกับโรงพยาบาล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725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กรณีศึกษามารดาตาย 2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cs typeface="Angsana New" panose="02020603050405020304" pitchFamily="18" charset="-34"/>
              </a:rPr>
              <a:t>หญิงไทย 41 ปี </a:t>
            </a:r>
            <a:r>
              <a:rPr lang="en-US" dirty="0" smtClean="0"/>
              <a:t>G</a:t>
            </a:r>
            <a:r>
              <a:rPr lang="en-US" baseline="-25000" dirty="0" smtClean="0"/>
              <a:t>2</a:t>
            </a:r>
            <a:r>
              <a:rPr lang="en-US" dirty="0" smtClean="0"/>
              <a:t>P</a:t>
            </a:r>
            <a:r>
              <a:rPr lang="en-US" baseline="-25000" dirty="0" smtClean="0"/>
              <a:t>1</a:t>
            </a:r>
            <a:r>
              <a:rPr lang="en-US" dirty="0" smtClean="0"/>
              <a:t>A</a:t>
            </a:r>
            <a:r>
              <a:rPr lang="en-US" baseline="-25000" dirty="0" smtClean="0"/>
              <a:t>0</a:t>
            </a:r>
            <a:r>
              <a:rPr lang="en-US" dirty="0" smtClean="0"/>
              <a:t> Last 16 yr.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ท้องแรกเป็นแฝด คลอดตาย 1 คน</a:t>
            </a:r>
          </a:p>
          <a:p>
            <a:r>
              <a:rPr lang="en-US" dirty="0" smtClean="0"/>
              <a:t>ANC </a:t>
            </a:r>
            <a:r>
              <a:rPr lang="th-TH" dirty="0" smtClean="0">
                <a:cs typeface="Angsana New" panose="02020603050405020304" pitchFamily="18" charset="-34"/>
              </a:rPr>
              <a:t>ครั้งแรก 6 สัปดาห์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ตอน 11</a:t>
            </a:r>
            <a:r>
              <a:rPr lang="th-TH" baseline="30000" dirty="0" smtClean="0">
                <a:cs typeface="Angsana New" panose="02020603050405020304" pitchFamily="18" charset="-34"/>
              </a:rPr>
              <a:t>+2</a:t>
            </a:r>
            <a:r>
              <a:rPr lang="th-TH" dirty="0" smtClean="0">
                <a:cs typeface="Angsana New" panose="02020603050405020304" pitchFamily="18" charset="-34"/>
              </a:rPr>
              <a:t> </a:t>
            </a:r>
            <a:r>
              <a:rPr lang="en-US" dirty="0" err="1" smtClean="0"/>
              <a:t>Wk</a:t>
            </a:r>
            <a:r>
              <a:rPr lang="th-TH" dirty="0" smtClean="0">
                <a:cs typeface="Angsana New" panose="02020603050405020304" pitchFamily="18" charset="-34"/>
              </a:rPr>
              <a:t> มีเลือดอออกช่องคลอด </a:t>
            </a:r>
            <a:r>
              <a:rPr lang="en-US" dirty="0" err="1" smtClean="0"/>
              <a:t>Dx</a:t>
            </a:r>
            <a:r>
              <a:rPr lang="en-US" dirty="0" smtClean="0"/>
              <a:t>. Incomplete Abortion </a:t>
            </a:r>
            <a:r>
              <a:rPr lang="th-TH" dirty="0" smtClean="0">
                <a:cs typeface="Angsana New" panose="02020603050405020304" pitchFamily="18" charset="-34"/>
              </a:rPr>
              <a:t>ได้ทำ </a:t>
            </a:r>
            <a:r>
              <a:rPr lang="en-US" dirty="0" smtClean="0"/>
              <a:t>D&amp;C Admit 1 </a:t>
            </a:r>
            <a:r>
              <a:rPr lang="th-TH" dirty="0" smtClean="0">
                <a:cs typeface="Angsana New" panose="02020603050405020304" pitchFamily="18" charset="-34"/>
              </a:rPr>
              <a:t>คืน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17</a:t>
            </a:r>
            <a:r>
              <a:rPr lang="th-TH" baseline="30000" dirty="0" smtClean="0">
                <a:cs typeface="Angsana New" panose="02020603050405020304" pitchFamily="18" charset="-34"/>
              </a:rPr>
              <a:t>+3</a:t>
            </a:r>
            <a:r>
              <a:rPr lang="th-TH" dirty="0" smtClean="0">
                <a:cs typeface="Angsana New" panose="02020603050405020304" pitchFamily="18" charset="-34"/>
              </a:rPr>
              <a:t> </a:t>
            </a:r>
            <a:r>
              <a:rPr lang="en-US" dirty="0" err="1" smtClean="0"/>
              <a:t>Wk</a:t>
            </a:r>
            <a:r>
              <a:rPr lang="en-US" dirty="0" smtClean="0"/>
              <a:t> </a:t>
            </a:r>
            <a:r>
              <a:rPr lang="th-TH" dirty="0" smtClean="0">
                <a:cs typeface="Angsana New" panose="02020603050405020304" pitchFamily="18" charset="-34"/>
              </a:rPr>
              <a:t>ท้องโตขึ้น ตั้งครรภ์ต่อ</a:t>
            </a:r>
          </a:p>
          <a:p>
            <a:r>
              <a:rPr lang="en-US" dirty="0" smtClean="0"/>
              <a:t>ANC </a:t>
            </a:r>
            <a:r>
              <a:rPr lang="th-TH" dirty="0" smtClean="0">
                <a:cs typeface="Angsana New" panose="02020603050405020304" pitchFamily="18" charset="-34"/>
              </a:rPr>
              <a:t>อีก 8 ครั้ง ครั้งสุดท้ายเมื่อ 37</a:t>
            </a:r>
            <a:r>
              <a:rPr lang="th-TH" baseline="30000" dirty="0" smtClean="0">
                <a:cs typeface="Angsana New" panose="02020603050405020304" pitchFamily="18" charset="-34"/>
              </a:rPr>
              <a:t>+5</a:t>
            </a:r>
            <a:r>
              <a:rPr lang="th-TH" dirty="0" smtClean="0">
                <a:cs typeface="Angsana New" panose="02020603050405020304" pitchFamily="18" charset="-34"/>
              </a:rPr>
              <a:t> </a:t>
            </a:r>
            <a:r>
              <a:rPr lang="en-US" dirty="0" err="1" smtClean="0"/>
              <a:t>Wk</a:t>
            </a:r>
            <a:r>
              <a:rPr lang="en-US" dirty="0" smtClean="0"/>
              <a:t> </a:t>
            </a:r>
            <a:r>
              <a:rPr lang="th-TH" dirty="0" smtClean="0">
                <a:cs typeface="Angsana New" panose="02020603050405020304" pitchFamily="18" charset="-34"/>
              </a:rPr>
              <a:t>ไม่พบอาการผิดปกติ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37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กรณีศึกษามารดาตาย 2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cs typeface="Angsana New" panose="02020603050405020304" pitchFamily="18" charset="-34"/>
              </a:rPr>
              <a:t>38</a:t>
            </a:r>
            <a:r>
              <a:rPr lang="th-TH" baseline="30000" dirty="0" smtClean="0">
                <a:cs typeface="Angsana New" panose="02020603050405020304" pitchFamily="18" charset="-34"/>
              </a:rPr>
              <a:t>+1</a:t>
            </a:r>
            <a:r>
              <a:rPr lang="th-TH" dirty="0" smtClean="0">
                <a:cs typeface="Angsana New" panose="02020603050405020304" pitchFamily="18" charset="-34"/>
              </a:rPr>
              <a:t> </a:t>
            </a:r>
            <a:r>
              <a:rPr lang="en-US" dirty="0" err="1" smtClean="0"/>
              <a:t>Wk</a:t>
            </a:r>
            <a:r>
              <a:rPr lang="en-US" dirty="0" smtClean="0"/>
              <a:t> </a:t>
            </a:r>
            <a:r>
              <a:rPr lang="th-TH" dirty="0" smtClean="0">
                <a:cs typeface="Angsana New" panose="02020603050405020304" pitchFamily="18" charset="-34"/>
              </a:rPr>
              <a:t>มี </a:t>
            </a:r>
            <a:r>
              <a:rPr lang="en-US" dirty="0" smtClean="0"/>
              <a:t>Labor Pain </a:t>
            </a:r>
            <a:endParaRPr lang="th-TH" dirty="0" smtClean="0">
              <a:cs typeface="Angsana New" panose="02020603050405020304" pitchFamily="18" charset="-34"/>
            </a:endParaRPr>
          </a:p>
          <a:p>
            <a:r>
              <a:rPr lang="th-TH" dirty="0" smtClean="0">
                <a:cs typeface="Angsana New" panose="02020603050405020304" pitchFamily="18" charset="-34"/>
              </a:rPr>
              <a:t>ผู้ป่วยเดินทางไปคลอดที่รพท.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หลังคลอดมี </a:t>
            </a:r>
            <a:r>
              <a:rPr lang="en-US" dirty="0" smtClean="0"/>
              <a:t>PPH </a:t>
            </a:r>
            <a:r>
              <a:rPr lang="th-TH" dirty="0" smtClean="0">
                <a:cs typeface="Angsana New" panose="02020603050405020304" pitchFamily="18" charset="-34"/>
              </a:rPr>
              <a:t>และเสียชีวิต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21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สิ่งที่เราได้เรียนรู้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Case </a:t>
            </a:r>
            <a:r>
              <a:rPr lang="th-TH" sz="3600" dirty="0" smtClean="0">
                <a:cs typeface="Angsana New" panose="02020603050405020304" pitchFamily="18" charset="-34"/>
              </a:rPr>
              <a:t>ม.41 ของจังหวัดอำนาจเจริญ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509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06036" y="2967335"/>
            <a:ext cx="2779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ordia New" panose="020B0304020202020204" pitchFamily="34" charset="-34"/>
              </a:rPr>
              <a:t>ขอบคุณครับ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922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กลุ่ม 54"/>
          <p:cNvGrpSpPr>
            <a:grpSpLocks/>
          </p:cNvGrpSpPr>
          <p:nvPr/>
        </p:nvGrpSpPr>
        <p:grpSpPr bwMode="auto">
          <a:xfrm>
            <a:off x="6096001" y="1643064"/>
            <a:ext cx="4357688" cy="4084637"/>
            <a:chOff x="5173463" y="1643050"/>
            <a:chExt cx="3970538" cy="4085076"/>
          </a:xfrm>
        </p:grpSpPr>
        <p:sp>
          <p:nvSpPr>
            <p:cNvPr id="39" name="AutoShape 69"/>
            <p:cNvSpPr>
              <a:spLocks noChangeArrowheads="1"/>
            </p:cNvSpPr>
            <p:nvPr/>
          </p:nvSpPr>
          <p:spPr bwMode="gray">
            <a:xfrm>
              <a:off x="5193303" y="4294626"/>
              <a:ext cx="3950698" cy="642942"/>
            </a:xfrm>
            <a:prstGeom prst="roundRect">
              <a:avLst>
                <a:gd name="adj" fmla="val 26027"/>
              </a:avLst>
            </a:prstGeom>
            <a:solidFill>
              <a:schemeClr val="accent3">
                <a:lumMod val="50000"/>
              </a:schemeClr>
            </a:solidFill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eaLnBrk="0" hangingPunct="0">
                <a:defRPr/>
              </a:pPr>
              <a:r>
                <a:rPr 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Simplified Arabic" pitchFamily="18" charset="-78"/>
                  <a:cs typeface="Simplified Arabic" pitchFamily="18" charset="-78"/>
                </a:rPr>
                <a:t>11,303</a:t>
              </a:r>
              <a:r>
                <a:rPr 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หลังคาเรือน</a:t>
              </a:r>
            </a:p>
          </p:txBody>
        </p:sp>
        <p:sp>
          <p:nvSpPr>
            <p:cNvPr id="48" name="AutoShape 66"/>
            <p:cNvSpPr>
              <a:spLocks noChangeArrowheads="1"/>
            </p:cNvSpPr>
            <p:nvPr/>
          </p:nvSpPr>
          <p:spPr bwMode="gray">
            <a:xfrm>
              <a:off x="6818762" y="1643050"/>
              <a:ext cx="2110956" cy="589648"/>
            </a:xfrm>
            <a:prstGeom prst="snipRound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eaLnBrk="0" hangingPunct="0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8  </a:t>
              </a:r>
              <a:r>
                <a:rPr lang="th-TH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ตำบล</a:t>
              </a:r>
            </a:p>
          </p:txBody>
        </p:sp>
        <p:sp>
          <p:nvSpPr>
            <p:cNvPr id="49" name="AutoShape 66"/>
            <p:cNvSpPr>
              <a:spLocks noChangeArrowheads="1"/>
            </p:cNvSpPr>
            <p:nvPr/>
          </p:nvSpPr>
          <p:spPr bwMode="gray">
            <a:xfrm>
              <a:off x="6818762" y="2285992"/>
              <a:ext cx="2110956" cy="589648"/>
            </a:xfrm>
            <a:prstGeom prst="snipRound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eaLnBrk="0" hangingPunct="0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85 </a:t>
              </a:r>
              <a:r>
                <a:rPr lang="th-TH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หมู่บ้าน</a:t>
              </a:r>
            </a:p>
          </p:txBody>
        </p:sp>
        <p:sp>
          <p:nvSpPr>
            <p:cNvPr id="50" name="AutoShape 66"/>
            <p:cNvSpPr>
              <a:spLocks noChangeArrowheads="1"/>
            </p:cNvSpPr>
            <p:nvPr/>
          </p:nvSpPr>
          <p:spPr bwMode="gray">
            <a:xfrm>
              <a:off x="6804248" y="2928934"/>
              <a:ext cx="2110956" cy="589648"/>
            </a:xfrm>
            <a:prstGeom prst="snipRound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eaLnBrk="0" hangingPunct="0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เทศบาล</a:t>
              </a:r>
            </a:p>
          </p:txBody>
        </p:sp>
        <p:sp>
          <p:nvSpPr>
            <p:cNvPr id="51" name="AutoShape 66"/>
            <p:cNvSpPr>
              <a:spLocks noChangeArrowheads="1"/>
            </p:cNvSpPr>
            <p:nvPr/>
          </p:nvSpPr>
          <p:spPr bwMode="gray">
            <a:xfrm>
              <a:off x="6790866" y="3557362"/>
              <a:ext cx="2110956" cy="589648"/>
            </a:xfrm>
            <a:prstGeom prst="snipRound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eaLnBrk="0" hangingPunct="0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7 </a:t>
              </a:r>
              <a:r>
                <a:rPr lang="th-TH" sz="360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อบต.</a:t>
              </a:r>
              <a:endParaRPr lang="th-TH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4" name="AutoShape 69"/>
            <p:cNvSpPr>
              <a:spLocks noChangeArrowheads="1"/>
            </p:cNvSpPr>
            <p:nvPr/>
          </p:nvSpPr>
          <p:spPr bwMode="gray">
            <a:xfrm>
              <a:off x="5173463" y="5085184"/>
              <a:ext cx="3970537" cy="642942"/>
            </a:xfrm>
            <a:prstGeom prst="roundRect">
              <a:avLst>
                <a:gd name="adj" fmla="val 26027"/>
              </a:avLst>
            </a:prstGeom>
            <a:solidFill>
              <a:schemeClr val="accent3">
                <a:lumMod val="50000"/>
              </a:schemeClr>
            </a:solidFill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eaLnBrk="0" hangingPunct="0">
                <a:defRPr/>
              </a:pPr>
              <a:r>
                <a:rPr lang="th-TH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ประชากร  </a:t>
              </a: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Simplified Arabic" pitchFamily="18" charset="-78"/>
                  <a:cs typeface="Simplified Arabic" pitchFamily="18" charset="-78"/>
                </a:rPr>
                <a:t>52,163</a:t>
              </a:r>
              <a:r>
                <a:rPr lang="th-TH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  คน</a:t>
              </a:r>
            </a:p>
          </p:txBody>
        </p:sp>
      </p:grpSp>
      <p:sp>
        <p:nvSpPr>
          <p:cNvPr id="17" name="ชื่อเรื่อง 1"/>
          <p:cNvSpPr>
            <a:spLocks noGrp="1"/>
          </p:cNvSpPr>
          <p:nvPr>
            <p:ph type="title"/>
          </p:nvPr>
        </p:nvSpPr>
        <p:spPr>
          <a:xfrm>
            <a:off x="3775214" y="142852"/>
            <a:ext cx="5535496" cy="1000132"/>
          </a:xfrm>
          <a:solidFill>
            <a:schemeClr val="accent1"/>
          </a:solidFill>
          <a:ln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th-TH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Fah kwang" pitchFamily="2" charset="-34"/>
                <a:cs typeface="Angsana New" panose="02020603050405020304" pitchFamily="18" charset="-34"/>
              </a:rPr>
              <a:t>ข้อมูลทั่วไป</a:t>
            </a:r>
          </a:p>
        </p:txBody>
      </p:sp>
      <p:pic>
        <p:nvPicPr>
          <p:cNvPr id="8197" name="Picture 2" descr="C:\Users\ubolrat\Downloads\map สถานยริการสาธารณสุขมี logo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9" y="1323074"/>
            <a:ext cx="4135437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6371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18"/>
          <p:cNvSpPr>
            <a:spLocks noChangeArrowheads="1"/>
          </p:cNvSpPr>
          <p:nvPr/>
        </p:nvSpPr>
        <p:spPr bwMode="gray">
          <a:xfrm>
            <a:off x="1091159" y="4331047"/>
            <a:ext cx="3961010" cy="2068852"/>
          </a:xfrm>
          <a:prstGeom prst="roundRect">
            <a:avLst>
              <a:gd name="adj" fmla="val 3594"/>
            </a:avLst>
          </a:prstGeom>
          <a:solidFill>
            <a:srgbClr val="7030A0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1966913" algn="l"/>
              </a:tabLst>
              <a:defRPr/>
            </a:pPr>
            <a:r>
              <a:rPr lang="th-TH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คลินิกแพทย์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แห่ง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1966913" algn="l"/>
              </a:tabLst>
              <a:defRPr/>
            </a:pPr>
            <a:r>
              <a:rPr lang="th-TH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สถานพยาบาล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10 </a:t>
            </a:r>
            <a:r>
              <a:rPr lang="th-TH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แห่ง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1966913" algn="l"/>
              </a:tabLst>
              <a:defRPr/>
            </a:pPr>
            <a:r>
              <a:rPr lang="th-TH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ร้านขายยาปัจจุบัน 4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แห่ง</a:t>
            </a: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gray">
          <a:xfrm>
            <a:off x="8170964" y="3242445"/>
            <a:ext cx="2655656" cy="785818"/>
          </a:xfrm>
          <a:prstGeom prst="roundRect">
            <a:avLst>
              <a:gd name="adj" fmla="val 18831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รพ.สต.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11 </a:t>
            </a: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แห่ง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3071664" y="186940"/>
            <a:ext cx="6768752" cy="923330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ทรัพยากรสาธารณสุข</a:t>
            </a:r>
            <a:endParaRPr 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gray">
          <a:xfrm>
            <a:off x="4473841" y="1238204"/>
            <a:ext cx="5500726" cy="619124"/>
          </a:xfrm>
          <a:prstGeom prst="roundRect">
            <a:avLst>
              <a:gd name="adj" fmla="val 20909"/>
            </a:avLst>
          </a:prstGeom>
          <a:solidFill>
            <a:schemeClr val="accent6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โรงพยาบาล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30 </a:t>
            </a: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เตียง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แห่ง (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HA Reacc1)</a:t>
            </a:r>
            <a:endParaRPr lang="th-TH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AutoShape 19"/>
          <p:cNvSpPr>
            <a:spLocks noChangeArrowheads="1"/>
          </p:cNvSpPr>
          <p:nvPr/>
        </p:nvSpPr>
        <p:spPr bwMode="gray">
          <a:xfrm>
            <a:off x="1071400" y="3180689"/>
            <a:ext cx="4000528" cy="1150358"/>
          </a:xfrm>
          <a:prstGeom prst="roundRect">
            <a:avLst>
              <a:gd name="adj" fmla="val 18831"/>
            </a:avLst>
          </a:prstGeom>
          <a:solidFill>
            <a:srgbClr val="7030A0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th-TH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สถานบริการสาธารณสุขเอกชน</a:t>
            </a:r>
          </a:p>
        </p:txBody>
      </p:sp>
      <p:sp>
        <p:nvSpPr>
          <p:cNvPr id="43" name="สามเหลี่ยมหน้าจั่ว 42"/>
          <p:cNvSpPr/>
          <p:nvPr/>
        </p:nvSpPr>
        <p:spPr>
          <a:xfrm rot="3642105">
            <a:off x="5283362" y="3769656"/>
            <a:ext cx="428762" cy="517215"/>
          </a:xfrm>
          <a:prstGeom prst="triangl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ามเหลี่ยมหน้าจั่ว 13"/>
          <p:cNvSpPr/>
          <p:nvPr/>
        </p:nvSpPr>
        <p:spPr>
          <a:xfrm rot="15466532">
            <a:off x="7359802" y="3494280"/>
            <a:ext cx="488004" cy="622126"/>
          </a:xfrm>
          <a:prstGeom prst="triangle">
            <a:avLst>
              <a:gd name="adj" fmla="val 5940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AutoShape 19"/>
          <p:cNvSpPr>
            <a:spLocks noChangeArrowheads="1"/>
          </p:cNvSpPr>
          <p:nvPr/>
        </p:nvSpPr>
        <p:spPr bwMode="gray">
          <a:xfrm>
            <a:off x="6650870" y="5140655"/>
            <a:ext cx="2260120" cy="785818"/>
          </a:xfrm>
          <a:prstGeom prst="roundRect">
            <a:avLst>
              <a:gd name="adj" fmla="val 18831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th-T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สสอ.</a:t>
            </a: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แห่ง</a:t>
            </a:r>
          </a:p>
        </p:txBody>
      </p:sp>
      <p:sp>
        <p:nvSpPr>
          <p:cNvPr id="16" name="สามเหลี่ยมหน้าจั่ว 15"/>
          <p:cNvSpPr/>
          <p:nvPr/>
        </p:nvSpPr>
        <p:spPr>
          <a:xfrm rot="20759060">
            <a:off x="6668128" y="4270921"/>
            <a:ext cx="488004" cy="622126"/>
          </a:xfrm>
          <a:prstGeom prst="triangl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สามเหลี่ยมหน้าจั่ว 16"/>
          <p:cNvSpPr/>
          <p:nvPr/>
        </p:nvSpPr>
        <p:spPr>
          <a:xfrm rot="11679524">
            <a:off x="6729837" y="2046254"/>
            <a:ext cx="571754" cy="697630"/>
          </a:xfrm>
          <a:prstGeom prst="triangle">
            <a:avLst>
              <a:gd name="adj" fmla="val 44804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กากบาท 19"/>
          <p:cNvSpPr/>
          <p:nvPr/>
        </p:nvSpPr>
        <p:spPr>
          <a:xfrm>
            <a:off x="5524496" y="2500306"/>
            <a:ext cx="1872208" cy="1944216"/>
          </a:xfrm>
          <a:prstGeom prst="plus">
            <a:avLst/>
          </a:prstGeom>
          <a:solidFill>
            <a:srgbClr val="FF0000"/>
          </a:solidFill>
          <a:ln>
            <a:noFill/>
          </a:ln>
          <a:effectLst/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extrusionH="76200" contourW="12700">
            <a:bevelT/>
            <a:bevelB/>
            <a:extrusionClr>
              <a:srgbClr val="FF0000"/>
            </a:extrusionClr>
            <a:contourClr>
              <a:srgbClr val="FF0000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83520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ภาพรวมแนวโน้มงานอนามัยแม่และเด็ก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cs typeface="Angsana New" panose="02020603050405020304" pitchFamily="18" charset="-34"/>
              </a:rPr>
              <a:t>จำนวนผู้มารับบริการคลอดลดลง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จำนวนผู้มาฝากครรภ์ไม่ลดลง</a:t>
            </a:r>
            <a:endParaRPr lang="en-US" dirty="0" smtClean="0">
              <a:cs typeface="Angsana New" panose="02020603050405020304" pitchFamily="18" charset="-34"/>
            </a:endParaRPr>
          </a:p>
          <a:p>
            <a:r>
              <a:rPr lang="th-TH" dirty="0" smtClean="0">
                <a:cs typeface="Angsana New" panose="02020603050405020304" pitchFamily="18" charset="-34"/>
              </a:rPr>
              <a:t>ฝากครรภ์ครั้งแรกยังล่าช้า</a:t>
            </a:r>
          </a:p>
          <a:p>
            <a:r>
              <a:rPr lang="th-TH" dirty="0" smtClean="0">
                <a:cs typeface="Angsana New" panose="02020603050405020304" pitchFamily="18" charset="-34"/>
              </a:rPr>
              <a:t>ฝากครรภ์ครบ 5 ครั้งคุณภาพยังมีจำนวนน้อย</a:t>
            </a:r>
          </a:p>
          <a:p>
            <a:endParaRPr lang="th-TH" dirty="0" smtClean="0">
              <a:cs typeface="Angsana New" panose="02020603050405020304" pitchFamily="18" charset="-34"/>
            </a:endParaRPr>
          </a:p>
          <a:p>
            <a:endParaRPr lang="th-TH" dirty="0" smtClean="0">
              <a:cs typeface="Angsana New" panose="02020603050405020304" pitchFamily="18" charset="-3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37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งานฝากครรภ์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521723"/>
              </p:ext>
            </p:extLst>
          </p:nvPr>
        </p:nvGraphicFramePr>
        <p:xfrm>
          <a:off x="453081" y="1359244"/>
          <a:ext cx="11195220" cy="4042570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4234248"/>
                <a:gridCol w="1132094"/>
                <a:gridCol w="893001"/>
                <a:gridCol w="893001"/>
                <a:gridCol w="1010719"/>
                <a:gridCol w="1010719"/>
                <a:gridCol w="1010719"/>
                <a:gridCol w="1010719"/>
              </a:tblGrid>
              <a:tr h="485791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r>
                        <a:rPr lang="th-TH" sz="3200" dirty="0" smtClean="0">
                          <a:effectLst/>
                          <a:latin typeface="Cordia New" panose="020B0304020202020204" pitchFamily="34" charset="-34"/>
                        </a:rPr>
                        <a:t>กิจกรรม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เป้าหมาย</a:t>
                      </a:r>
                      <a:endParaRPr lang="en-US" sz="2000" dirty="0" smtClean="0">
                        <a:effectLst/>
                        <a:latin typeface="Cordia New" panose="020B0304020202020204" pitchFamily="34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(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ร้อยละ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 ปีงบ 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2556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4150" algn="l"/>
                        </a:tabLs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ปีงบ 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2557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ปีงบ 2558 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3</a:t>
                      </a: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 เดือน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30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(%)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(%)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18440" algn="l"/>
                        </a:tabLs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1775" algn="l"/>
                        </a:tabLs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(%)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860" algn="l"/>
                        </a:tabLs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หญิง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ตั้งครรภ์รายใหม่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88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638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25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1135" algn="l"/>
                        </a:tabLst>
                      </a:pP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    </a:t>
                      </a: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ฝาก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ครรภ์ครั้งแรกก่อน 12 </a:t>
                      </a:r>
                      <a:r>
                        <a:rPr lang="en-US" sz="2000" dirty="0" err="1">
                          <a:effectLst/>
                          <a:latin typeface="Cordia New" panose="020B0304020202020204" pitchFamily="34" charset="-34"/>
                        </a:rPr>
                        <a:t>wk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&gt; 50%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52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7716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50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55.68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12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5425" algn="l"/>
                        </a:tabLs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48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    </a:t>
                      </a: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หญิง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ตั้งครรภ์ได้ตรวจช่องปาก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86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11455" algn="l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3370" algn="l"/>
                        </a:tabLs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100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    </a:t>
                      </a: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หญิง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ตั้งครรภ์ตรวจอัลตราซาวด์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03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8120" algn="l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574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383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29540" algn="l"/>
                        </a:tabLst>
                      </a:pP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    </a:t>
                      </a: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ตรวจ 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Anti HIV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64540" algn="ctr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1844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11455" algn="l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6606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8120" algn="l"/>
                        </a:tabLs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574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4288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หญิง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ตั้งครรภ์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&lt;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20ปี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50/</a:t>
                      </a:r>
                      <a:r>
                        <a:rPr lang="th-TH" sz="1400" dirty="0">
                          <a:effectLst/>
                          <a:latin typeface="Cordia New" panose="020B0304020202020204" pitchFamily="34" charset="-34"/>
                        </a:rPr>
                        <a:t>พันปชก หญิง</a:t>
                      </a:r>
                      <a:endParaRPr lang="en-US" sz="1200" dirty="0">
                        <a:effectLst/>
                        <a:latin typeface="Cordia New" panose="020B0304020202020204" pitchFamily="34" charset="-34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Angsana New" panose="02020603050405020304" pitchFamily="18" charset="-34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1145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10.12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876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19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305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10.74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 9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03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5.06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หญิง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ตั้งครรภ์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&gt;35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ปี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5273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2.94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9812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638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5.68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1145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542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  <a:tr h="3778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หญิง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ตั้งครรภ์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 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G</a:t>
                      </a:r>
                      <a:r>
                        <a:rPr lang="en-US" sz="2000" baseline="-25000" dirty="0" smtClean="0">
                          <a:effectLst/>
                          <a:latin typeface="Cordia New" panose="020B0304020202020204" pitchFamily="34" charset="-34"/>
                        </a:rPr>
                        <a:t>1</a:t>
                      </a:r>
                      <a:endParaRPr lang="en-US" sz="2000" baseline="-25000" dirty="0" smtClean="0">
                        <a:effectLst/>
                        <a:latin typeface="Angsana New" panose="02020603050405020304" pitchFamily="18" charset="-34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64540" algn="ctr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1369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48.03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4470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574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45.45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2255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5425" algn="l"/>
                        </a:tabLs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20171" marR="2017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74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งานห้องคลอด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519788"/>
              </p:ext>
            </p:extLst>
          </p:nvPr>
        </p:nvGraphicFramePr>
        <p:xfrm>
          <a:off x="889687" y="1427332"/>
          <a:ext cx="9860692" cy="4111985"/>
        </p:xfrm>
        <a:graphic>
          <a:graphicData uri="http://schemas.openxmlformats.org/drawingml/2006/table">
            <a:tbl>
              <a:tblPr firstRow="1" lastCol="1" bandRow="1">
                <a:tableStyleId>{35758FB7-9AC5-4552-8A53-C91805E547FA}</a:tableStyleId>
              </a:tblPr>
              <a:tblGrid>
                <a:gridCol w="2586681"/>
                <a:gridCol w="1195650"/>
                <a:gridCol w="1002977"/>
                <a:gridCol w="1014130"/>
                <a:gridCol w="1156821"/>
                <a:gridCol w="985017"/>
                <a:gridCol w="1070918"/>
                <a:gridCol w="848498"/>
              </a:tblGrid>
              <a:tr h="28105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Cordia New" panose="020B0304020202020204" pitchFamily="34" charset="-34"/>
                        </a:rPr>
                        <a:t>รายการ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ปีงบประมาณ  255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6</a:t>
                      </a:r>
                      <a:endParaRPr lang="en-US" sz="14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ปีงบประมาณ  2557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ปีงบ 2558 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3</a:t>
                      </a: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 เดือน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18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เป้าหมาย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 ผลงาน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7590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Cordia New" panose="020B0304020202020204" pitchFamily="34" charset="-34"/>
                        </a:rPr>
                        <a:t>จำนวนผู้มาคลอด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73</a:t>
                      </a: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  <a:latin typeface="Cordia New" panose="020B0304020202020204" pitchFamily="34" charset="-34"/>
                          <a:ea typeface="+mn-ea"/>
                          <a:cs typeface="+mn-cs"/>
                        </a:rPr>
                        <a:t>75</a:t>
                      </a: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17</a:t>
                      </a: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effectLst/>
                        <a:latin typeface="Angsana New" panose="02020603050405020304" pitchFamily="18" charset="-34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7590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คลอดทั้งหมด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62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61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11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3374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ทารกเกิดมีชีพ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62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61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11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7779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ส่งต่อมารดาคลอด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 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11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15.06</a:t>
                      </a:r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%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14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16.66</a:t>
                      </a:r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%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 New" panose="02020603050405020304" pitchFamily="18" charset="-34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6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35.29</a:t>
                      </a:r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%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</a:tr>
              <a:tr h="46131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มารดาอายุ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&lt; 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20 ปี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50/</a:t>
                      </a: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พัน</a:t>
                      </a: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ปชก.ญ</a:t>
                      </a: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 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11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5.8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14</a:t>
                      </a:r>
                      <a:endParaRPr lang="en-US" sz="1400" b="0" dirty="0">
                        <a:effectLst/>
                        <a:latin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7.45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4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2.1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6131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มารดาฝากครรภ์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&lt; 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12 สัปดาห์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25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44.32</a:t>
                      </a: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24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39.34%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5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45.45</a:t>
                      </a:r>
                      <a:r>
                        <a:rPr lang="en-US" sz="1400" dirty="0" smtClean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530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ฝากครรภ์  5 ครั้งคุณภาพ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25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40.32</a:t>
                      </a:r>
                      <a:r>
                        <a:rPr lang="en-US" sz="1400" dirty="0" smtClean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24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39.34%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5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45.45</a:t>
                      </a:r>
                      <a:r>
                        <a:rPr lang="en-US" sz="1400" dirty="0" smtClean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191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งานห้องคลอด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249461"/>
              </p:ext>
            </p:extLst>
          </p:nvPr>
        </p:nvGraphicFramePr>
        <p:xfrm>
          <a:off x="1219199" y="1491050"/>
          <a:ext cx="9564131" cy="3528035"/>
        </p:xfrm>
        <a:graphic>
          <a:graphicData uri="http://schemas.openxmlformats.org/drawingml/2006/table">
            <a:tbl>
              <a:tblPr firstRow="1" lastCol="1" bandRow="1">
                <a:tableStyleId>{35758FB7-9AC5-4552-8A53-C91805E547FA}</a:tableStyleId>
              </a:tblPr>
              <a:tblGrid>
                <a:gridCol w="2614973"/>
                <a:gridCol w="979327"/>
                <a:gridCol w="979329"/>
                <a:gridCol w="986913"/>
                <a:gridCol w="1132853"/>
                <a:gridCol w="868941"/>
                <a:gridCol w="1253126"/>
                <a:gridCol w="748669"/>
              </a:tblGrid>
              <a:tr h="37192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  <a:latin typeface="Cordia New" panose="020B0304020202020204" pitchFamily="34" charset="-34"/>
                        </a:rPr>
                        <a:t>รายการ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ปีงบประมาณ  255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6</a:t>
                      </a:r>
                      <a:endParaRPr lang="en-US" sz="14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ปีงบประมาณ  2557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ปีงบ</a:t>
                      </a:r>
                      <a:r>
                        <a:rPr lang="th-TH" sz="1800" baseline="0" dirty="0" smtClean="0">
                          <a:effectLst/>
                          <a:latin typeface="Cordia New" panose="020B0304020202020204" pitchFamily="34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2558 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3</a:t>
                      </a: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 เดือน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9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เป้าหมาย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 ผลงาน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ข้อมูล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ผลงาน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35633" marR="35633" marT="0" marB="0"/>
                </a:tc>
              </a:tr>
              <a:tr h="47949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น้ำหนักทารก</a:t>
                      </a: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</a:rPr>
                        <a:t>&lt; </a:t>
                      </a: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2,500 กรัม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7</a:t>
                      </a: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3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3.3</a:t>
                      </a: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7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11.47</a:t>
                      </a:r>
                      <a:r>
                        <a:rPr lang="en-US" sz="1400" dirty="0" smtClean="0">
                          <a:effectLst/>
                          <a:latin typeface="Cordia New" panose="020B0304020202020204" pitchFamily="34" charset="-34"/>
                        </a:rPr>
                        <a:t>%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7949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มารดาตกเลือดหลังคลอด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1457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อัตราติดเชื้อฝีเย็บ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6142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ภาวะ </a:t>
                      </a:r>
                      <a:r>
                        <a:rPr lang="en-US" sz="2000" dirty="0" smtClean="0">
                          <a:effectLst/>
                          <a:latin typeface="Cordia New" panose="020B0304020202020204" pitchFamily="34" charset="-34"/>
                        </a:rPr>
                        <a:t>Birth</a:t>
                      </a:r>
                      <a:r>
                        <a:rPr lang="en-US" sz="2000" baseline="0" dirty="0" smtClean="0">
                          <a:effectLst/>
                          <a:latin typeface="Cordia New" panose="020B0304020202020204" pitchFamily="34" charset="-34"/>
                        </a:rPr>
                        <a:t> Asphyxia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30/</a:t>
                      </a: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พัน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ordia New" panose="020B0304020202020204" pitchFamily="34" charset="-34"/>
                        </a:rPr>
                        <a:t>16.39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2080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มารดาคลอดล้วงรก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     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1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  </a:t>
                      </a:r>
                      <a:r>
                        <a:rPr lang="th-TH" sz="1800" dirty="0" smtClean="0">
                          <a:effectLst/>
                          <a:latin typeface="Cordia New" panose="020B0304020202020204" pitchFamily="34" charset="-34"/>
                        </a:rPr>
                        <a:t>  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  <a:tr h="42080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Cordia New" panose="020B0304020202020204" pitchFamily="34" charset="-34"/>
                        </a:rPr>
                        <a:t>มารดาตาย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anose="020B0304020202020204" pitchFamily="34" charset="-34"/>
                        </a:rPr>
                        <a:t>2</a:t>
                      </a:r>
                      <a:endParaRPr lang="en-US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Cordia New" panose="020B0304020202020204" pitchFamily="34" charset="-34"/>
                        </a:rPr>
                        <a:t>0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35633" marR="3563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23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713795744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9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การบริหารจัดการงานห้องคลอด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4</a:t>
            </a:r>
            <a:r>
              <a:rPr lang="en-US" dirty="0" smtClean="0"/>
              <a:t>M 	(Man, Money, Materials, Management)</a:t>
            </a:r>
          </a:p>
          <a:p>
            <a:r>
              <a:rPr lang="en-US" dirty="0" smtClean="0"/>
              <a:t>Man 		- </a:t>
            </a:r>
            <a:r>
              <a:rPr lang="th-TH" dirty="0" smtClean="0"/>
              <a:t>จำนวน คุณภาพ </a:t>
            </a:r>
          </a:p>
          <a:p>
            <a:r>
              <a:rPr lang="en-US" dirty="0" smtClean="0"/>
              <a:t>Money 		- </a:t>
            </a:r>
            <a:r>
              <a:rPr lang="th-TH" dirty="0" smtClean="0"/>
              <a:t>งบประมาณที่ใช้</a:t>
            </a:r>
          </a:p>
          <a:p>
            <a:r>
              <a:rPr lang="en-US" dirty="0" smtClean="0"/>
              <a:t>Materials		- </a:t>
            </a:r>
            <a:r>
              <a:rPr lang="th-TH" dirty="0" smtClean="0"/>
              <a:t>เครื่องไม้เครื่องมือ อุปกรณ์</a:t>
            </a:r>
            <a:r>
              <a:rPr lang="en-US" dirty="0" smtClean="0"/>
              <a:t> </a:t>
            </a:r>
          </a:p>
          <a:p>
            <a:r>
              <a:rPr lang="en-US" dirty="0" smtClean="0"/>
              <a:t>Management	- </a:t>
            </a:r>
            <a:r>
              <a:rPr lang="th-TH" dirty="0" smtClean="0"/>
              <a:t>การบริหารจัดการ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21540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081D7B78-34F7-4F6D-9D97-C5BBAC4D7116}" vid="{938F79FE-5653-4A83-9122-8176DB5807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1609</TotalTime>
  <Words>667</Words>
  <Application>Microsoft Office PowerPoint</Application>
  <PresentationFormat>Widescreen</PresentationFormat>
  <Paragraphs>249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Angsana New</vt:lpstr>
      <vt:lpstr>Arial</vt:lpstr>
      <vt:lpstr>Cordia New</vt:lpstr>
      <vt:lpstr>Simplified Arabic</vt:lpstr>
      <vt:lpstr>TH Fah kwang</vt:lpstr>
      <vt:lpstr>TH SarabunPSK</vt:lpstr>
      <vt:lpstr>Times New Roman</vt:lpstr>
      <vt:lpstr>Wingdings</vt:lpstr>
      <vt:lpstr>Theme1</vt:lpstr>
      <vt:lpstr>สถานการณ์ความเสี่ยงทางสูติกรรม รพช.หัวตะพาน จ.อำนาจเจริญ</vt:lpstr>
      <vt:lpstr>ข้อมูลทั่วไป</vt:lpstr>
      <vt:lpstr>PowerPoint Presentation</vt:lpstr>
      <vt:lpstr>ภาพรวมแนวโน้มงานอนามัยแม่และเด็ก</vt:lpstr>
      <vt:lpstr>งานฝากครรภ์</vt:lpstr>
      <vt:lpstr>งานห้องคลอด</vt:lpstr>
      <vt:lpstr>งานห้องคลอด</vt:lpstr>
      <vt:lpstr>PowerPoint Presentation</vt:lpstr>
      <vt:lpstr>การบริหารจัดการงานห้องคลอด</vt:lpstr>
      <vt:lpstr>กรณีศึกษามารดาเสียชีวิต</vt:lpstr>
      <vt:lpstr>กรณีศึกษามารดาตาย 1</vt:lpstr>
      <vt:lpstr>กรณีศึกษามารดาตาย 1</vt:lpstr>
      <vt:lpstr>กรณีศึกษามารดาตาย 1</vt:lpstr>
      <vt:lpstr>สิ่งที่เราได้เรียนรู้</vt:lpstr>
      <vt:lpstr>กรณีศึกษามารดาตาย 2</vt:lpstr>
      <vt:lpstr>กรณีศึกษามารดาตาย 2</vt:lpstr>
      <vt:lpstr>สิ่งที่เราได้เรียนรู้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สถานการณ์ความเสี่ยงทางสูติกรรมรพช.หัวตะพาน จ.อำนาจเจริญ</dc:title>
  <dc:creator>Thiraphut Chalermkiatsakul</dc:creator>
  <cp:lastModifiedBy>Thiraphut Chalermkiatsakul</cp:lastModifiedBy>
  <cp:revision>27</cp:revision>
  <dcterms:created xsi:type="dcterms:W3CDTF">2015-05-14T14:49:55Z</dcterms:created>
  <dcterms:modified xsi:type="dcterms:W3CDTF">2015-05-17T14:58:48Z</dcterms:modified>
</cp:coreProperties>
</file>